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62" r:id="rId2"/>
    <p:sldMasterId id="2147483829" r:id="rId3"/>
    <p:sldMasterId id="2147483843" r:id="rId4"/>
    <p:sldMasterId id="2147483857" r:id="rId5"/>
  </p:sldMasterIdLst>
  <p:notesMasterIdLst>
    <p:notesMasterId r:id="rId23"/>
  </p:notesMasterIdLst>
  <p:sldIdLst>
    <p:sldId id="329" r:id="rId6"/>
    <p:sldId id="265" r:id="rId7"/>
    <p:sldId id="267" r:id="rId8"/>
    <p:sldId id="291" r:id="rId9"/>
    <p:sldId id="266" r:id="rId10"/>
    <p:sldId id="275" r:id="rId11"/>
    <p:sldId id="327" r:id="rId12"/>
    <p:sldId id="324" r:id="rId13"/>
    <p:sldId id="328" r:id="rId14"/>
    <p:sldId id="321" r:id="rId15"/>
    <p:sldId id="301" r:id="rId16"/>
    <p:sldId id="325" r:id="rId17"/>
    <p:sldId id="278" r:id="rId18"/>
    <p:sldId id="296" r:id="rId19"/>
    <p:sldId id="316" r:id="rId20"/>
    <p:sldId id="315" r:id="rId21"/>
    <p:sldId id="318" r:id="rId2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990033"/>
    <a:srgbClr val="CCFFFF"/>
    <a:srgbClr val="DDDDDD"/>
    <a:srgbClr val="FF99FF"/>
    <a:srgbClr val="CCCCFF"/>
    <a:srgbClr val="969696"/>
    <a:srgbClr val="CC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7" autoAdjust="0"/>
    <p:restoredTop sz="94761" autoAdjust="0"/>
  </p:normalViewPr>
  <p:slideViewPr>
    <p:cSldViewPr snapToGrid="0" snapToObjects="1" showGuides="1">
      <p:cViewPr>
        <p:scale>
          <a:sx n="77" d="100"/>
          <a:sy n="77" d="100"/>
        </p:scale>
        <p:origin x="-1291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C6DD6D-A048-44E0-9E45-4D2407A34A0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08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9819513-0ACD-4605-944F-545E29333F82}" type="slidenum">
              <a:rPr lang="de-DE" sz="1200" smtClean="0">
                <a:solidFill>
                  <a:srgbClr val="000000"/>
                </a:solidFill>
              </a:rPr>
              <a:pPr eaLnBrk="1" hangingPunct="1"/>
              <a:t>1</a:t>
            </a:fld>
            <a:endParaRPr lang="de-DE" sz="1200" smtClean="0">
              <a:solidFill>
                <a:srgbClr val="000000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ABA65E-6910-4A88-B575-F6940F8856CA}" type="slidenum">
              <a:rPr lang="de-DE" sz="1200" smtClean="0"/>
              <a:pPr eaLnBrk="1" hangingPunct="1"/>
              <a:t>11</a:t>
            </a:fld>
            <a:endParaRPr lang="de-DE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148D138-5D1F-4982-AEE1-B74C1B0DED51}" type="slidenum">
              <a:rPr lang="de-DE" sz="1200">
                <a:solidFill>
                  <a:prstClr val="black"/>
                </a:solidFill>
              </a:rPr>
              <a:pPr eaLnBrk="1" hangingPunct="1"/>
              <a:t>12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753970-0857-42E1-9221-2B1A57F4E9B5}" type="slidenum">
              <a:rPr lang="de-DE" sz="1200" smtClean="0"/>
              <a:pPr eaLnBrk="1" hangingPunct="1"/>
              <a:t>13</a:t>
            </a:fld>
            <a:endParaRPr lang="de-DE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5110C04-D2A7-4299-A6FC-37DE687FA338}" type="slidenum">
              <a:rPr lang="de-DE" sz="1200" smtClean="0"/>
              <a:pPr eaLnBrk="1" hangingPunct="1"/>
              <a:t>14</a:t>
            </a:fld>
            <a:endParaRPr lang="de-DE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68B7AD-7454-42C8-B05E-BEC676B4A499}" type="slidenum">
              <a:rPr lang="de-DE" sz="1200" smtClean="0"/>
              <a:pPr eaLnBrk="1" hangingPunct="1"/>
              <a:t>15</a:t>
            </a:fld>
            <a:endParaRPr lang="de-DE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1E71E4-B46D-42A0-8DF2-27D88490C102}" type="slidenum">
              <a:rPr lang="de-DE" sz="1200" smtClean="0"/>
              <a:pPr eaLnBrk="1" hangingPunct="1"/>
              <a:t>16</a:t>
            </a:fld>
            <a:endParaRPr lang="de-DE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8C0BFC-CC50-4F8A-A315-DF1D57EAE367}" type="slidenum">
              <a:rPr lang="de-DE" sz="1200" smtClean="0"/>
              <a:pPr eaLnBrk="1" hangingPunct="1"/>
              <a:t>17</a:t>
            </a:fld>
            <a:endParaRPr lang="de-DE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C708A9A-4BFF-49EC-902E-2B43CE3E8B28}" type="slidenum">
              <a:rPr lang="de-DE" sz="1200" smtClean="0"/>
              <a:pPr eaLnBrk="1" hangingPunct="1"/>
              <a:t>2</a:t>
            </a:fld>
            <a:endParaRPr lang="de-DE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72FFF9-D0FD-4EC8-A254-8119DC6B51F4}" type="slidenum">
              <a:rPr lang="de-DE" sz="1200" smtClean="0"/>
              <a:pPr eaLnBrk="1" hangingPunct="1"/>
              <a:t>3</a:t>
            </a:fld>
            <a:endParaRPr lang="de-DE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741959-21B9-47CC-AEF2-F9A19B8DC874}" type="slidenum">
              <a:rPr lang="de-DE" sz="1200" smtClean="0"/>
              <a:pPr eaLnBrk="1" hangingPunct="1"/>
              <a:t>4</a:t>
            </a:fld>
            <a:endParaRPr lang="de-DE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11D32B-9EDB-443B-A8EB-828310C3A042}" type="slidenum">
              <a:rPr lang="de-DE" sz="1200" smtClean="0"/>
              <a:pPr eaLnBrk="1" hangingPunct="1"/>
              <a:t>5</a:t>
            </a:fld>
            <a:endParaRPr lang="de-DE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EE5BBAD-AB3A-48AF-AB25-FD6D6F40E949}" type="slidenum">
              <a:rPr lang="de-DE" sz="1200" smtClean="0"/>
              <a:pPr eaLnBrk="1" hangingPunct="1"/>
              <a:t>6</a:t>
            </a:fld>
            <a:endParaRPr lang="de-DE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B83737-E745-4946-A8FD-164B29A285CF}" type="slidenum">
              <a:rPr lang="de-DE" sz="1200">
                <a:solidFill>
                  <a:prstClr val="black"/>
                </a:solidFill>
              </a:rPr>
              <a:pPr eaLnBrk="1" hangingPunct="1"/>
              <a:t>8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3D171D-DDC4-428E-AC63-F3196F05EF2A}" type="slidenum">
              <a:rPr lang="de-DE" sz="1200" smtClean="0">
                <a:solidFill>
                  <a:prstClr val="black"/>
                </a:solidFill>
              </a:rPr>
              <a:pPr eaLnBrk="1" hangingPunct="1"/>
              <a:t>9</a:t>
            </a:fld>
            <a:endParaRPr lang="de-DE" sz="1200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FAAABA-7D48-4594-A1FE-2B5DFF9F5732}" type="slidenum">
              <a:rPr lang="de-DE" sz="1200" smtClean="0">
                <a:solidFill>
                  <a:srgbClr val="000000"/>
                </a:solidFill>
              </a:rPr>
              <a:pPr eaLnBrk="1" hangingPunct="1"/>
              <a:t>10</a:t>
            </a:fld>
            <a:endParaRPr lang="de-DE" sz="1200" smtClean="0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7329488" y="481013"/>
            <a:ext cx="1587500" cy="1301750"/>
            <a:chOff x="4494" y="113"/>
            <a:chExt cx="1000" cy="820"/>
          </a:xfrm>
        </p:grpSpPr>
        <p:pic>
          <p:nvPicPr>
            <p:cNvPr id="5" name="Picture 3" descr="btu_logo_kom_d_cmyk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" y="113"/>
              <a:ext cx="1000" cy="81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4499" y="525"/>
              <a:ext cx="991" cy="408"/>
            </a:xfrm>
            <a:prstGeom prst="rect">
              <a:avLst/>
            </a:prstGeom>
            <a:solidFill>
              <a:srgbClr val="F8F8F8"/>
            </a:solidFill>
            <a:ln w="12700">
              <a:solidFill>
                <a:srgbClr val="F8F8F8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342900" y="6019800"/>
            <a:ext cx="8458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" name="Picture 9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21920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57200" y="1600200"/>
            <a:ext cx="838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963738" y="228600"/>
            <a:ext cx="518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Brandenburgische Technische Universität Cottbus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119313" y="762000"/>
            <a:ext cx="449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Lehrstuhl Rechnernetze und Kommunikationssysteme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754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1200"/>
              </a:spcBef>
              <a:defRPr/>
            </a:pPr>
            <a:endParaRPr lang="de-DE" sz="1600" b="1" smtClean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403350" y="4292600"/>
            <a:ext cx="640080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  <a:p>
            <a:endParaRPr lang="de-DE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8938" y="1700213"/>
            <a:ext cx="8313737" cy="1584325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 noProof="0" smtClean="0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284538"/>
            <a:ext cx="6400800" cy="49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pPr lvl="0"/>
            <a:endParaRPr lang="de-DE" noProof="0" smtClean="0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096000"/>
            <a:ext cx="8382000" cy="457200"/>
          </a:xfrm>
        </p:spPr>
        <p:txBody>
          <a:bodyPr/>
          <a:lstStyle>
            <a:lvl1pPr algn="ctr">
              <a:defRPr sz="1400" b="0"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36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106694DD-727C-4C11-B4FD-CDEE39DB6D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00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254AB966-F3AB-4CFF-A369-EA1A65E8F3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834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7329488" y="481013"/>
            <a:ext cx="1587500" cy="1301750"/>
            <a:chOff x="4494" y="113"/>
            <a:chExt cx="1000" cy="820"/>
          </a:xfrm>
        </p:grpSpPr>
        <p:pic>
          <p:nvPicPr>
            <p:cNvPr id="5" name="Picture 3" descr="btu_logo_kom_d_cmyk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" y="113"/>
              <a:ext cx="1000" cy="81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4499" y="525"/>
              <a:ext cx="991" cy="408"/>
            </a:xfrm>
            <a:prstGeom prst="rect">
              <a:avLst/>
            </a:prstGeom>
            <a:solidFill>
              <a:srgbClr val="F8F8F8"/>
            </a:solidFill>
            <a:ln w="12700">
              <a:solidFill>
                <a:srgbClr val="F8F8F8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342900" y="6019800"/>
            <a:ext cx="8458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" name="Picture 9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21920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57200" y="1600200"/>
            <a:ext cx="838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963738" y="228600"/>
            <a:ext cx="518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Brandenburgische Technische Universität Cottbus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119313" y="762000"/>
            <a:ext cx="449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Lehrstuhl Rechnernetze und Kommunikationssysteme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754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1200"/>
              </a:spcBef>
              <a:defRPr/>
            </a:pPr>
            <a:endParaRPr lang="de-DE" sz="1600" b="1" smtClean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403350" y="4292600"/>
            <a:ext cx="640080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3276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8938" y="1700213"/>
            <a:ext cx="8313737" cy="1584325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 noProof="0" smtClean="0"/>
          </a:p>
        </p:txBody>
      </p:sp>
      <p:sp>
        <p:nvSpPr>
          <p:cNvPr id="32768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284538"/>
            <a:ext cx="6400800" cy="49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pPr lvl="0"/>
            <a:endParaRPr lang="de-DE" noProof="0" smtClean="0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096000"/>
            <a:ext cx="8382000" cy="457200"/>
          </a:xfrm>
        </p:spPr>
        <p:txBody>
          <a:bodyPr/>
          <a:lstStyle>
            <a:lvl1pPr algn="ctr">
              <a:defRPr sz="1400" b="0"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32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45DC9242-3590-4126-B825-AF4E46E095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723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B8CFB646-8386-49CC-A630-6FD0B48500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8946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A6B47EE9-6C9F-4B11-8BF7-CC2E02B834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120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2D3C1AFC-B898-4AF0-8B6D-09CDDA7E37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15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922E4EB6-25AC-46E6-9E6C-76C9C60664E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054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4FF1C009-085A-4530-9A24-9AA91D6774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187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F31096E0-5D4D-4D71-9260-9F5176383D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55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II.6/</a:t>
            </a:r>
            <a:fld id="{25ACB86F-968A-4199-8C0E-131972A0923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559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52C87B13-C4E7-45CF-A53F-72D5DB0873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832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C2008DC5-DCE8-49F7-9F46-0B1A73CA4F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773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3D5025DC-E08B-47A6-95B2-B33F01B6B9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8674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5800" y="40005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97800C7A-804F-4A0C-B48F-6076142D28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01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, zwei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685800" y="40005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638ED379-6A13-419E-A147-8671F9F237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0052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A6902636-8688-451B-870A-618894FB6A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2286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5800" y="40005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CDC720A8-C7BA-402A-8024-D83DAD5CB0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2574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685800" y="4000500"/>
            <a:ext cx="38100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38100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II.5A/</a:t>
            </a:r>
            <a:fld id="{E0E0A2B6-293A-4DB0-8C42-3095799753F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332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318069" y="565150"/>
            <a:ext cx="1587500" cy="1301750"/>
            <a:chOff x="4494" y="113"/>
            <a:chExt cx="1000" cy="820"/>
          </a:xfrm>
        </p:grpSpPr>
        <p:pic>
          <p:nvPicPr>
            <p:cNvPr id="5" name="Picture 3" descr="btu_logo_kom_d_cmyk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" y="113"/>
              <a:ext cx="1000" cy="81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4499" y="525"/>
              <a:ext cx="991" cy="408"/>
            </a:xfrm>
            <a:prstGeom prst="rect">
              <a:avLst/>
            </a:prstGeom>
            <a:solidFill>
              <a:srgbClr val="F8F8F8"/>
            </a:solidFill>
            <a:ln w="12700">
              <a:solidFill>
                <a:srgbClr val="F8F8F8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342900" y="6019800"/>
            <a:ext cx="8458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57200" y="1600200"/>
            <a:ext cx="838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963738" y="228600"/>
            <a:ext cx="518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Brandenburgische Technische Universität Cottbus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119313" y="762000"/>
            <a:ext cx="449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Lehrstuhl Rechnernetze und Kommunikationssysteme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754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1200"/>
              </a:spcBef>
              <a:defRPr/>
            </a:pPr>
            <a:endParaRPr lang="de-DE" sz="1600" b="1" smtClean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403350" y="4292600"/>
            <a:ext cx="640080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8938" y="1700213"/>
            <a:ext cx="8313737" cy="1584325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 noProof="0" smtClean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284538"/>
            <a:ext cx="6400800" cy="49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pPr lvl="0"/>
            <a:endParaRPr lang="de-DE" noProof="0" smtClean="0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096000"/>
            <a:ext cx="8382000" cy="457200"/>
          </a:xfrm>
        </p:spPr>
        <p:txBody>
          <a:bodyPr/>
          <a:lstStyle>
            <a:lvl1pPr algn="ctr">
              <a:defRPr sz="1400" b="0"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626" y="565150"/>
            <a:ext cx="955548" cy="6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610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76D8498F-E47D-440E-AB34-241D99365F6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36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996D53AD-6984-4069-9055-36AC9347C2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7105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BEEC2806-2983-4E00-965C-9DA58C21FDF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75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EA4013A2-22BF-46EC-98B9-3E3BE99A391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49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993A75FE-FC7F-4B68-BAE4-48D02CEE23A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3097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14C1128A-A8A0-425C-A5B3-5E17DDADC39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548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6765506E-D542-491A-BC31-7244E52CE5C1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008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5F6E1C60-6520-494D-A813-ED5E7DC5262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568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6C8C70A5-AECF-488F-BB38-2C832BC68E0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914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97FC9796-E337-4AC7-BACA-C188A7D7887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9774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D8816B87-DBF9-4110-9353-529AEE5F097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8608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5800" y="40005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2DF8BB71-BB94-4129-B4E9-5EB407E62CC9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2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5009CFB8-8FC0-4D3F-8C25-F3FC6495B3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5201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B57A83F7-B71B-4548-81D2-5CB74F01EC1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7269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318069" y="565150"/>
            <a:ext cx="1587500" cy="1301750"/>
            <a:chOff x="4494" y="113"/>
            <a:chExt cx="1000" cy="820"/>
          </a:xfrm>
        </p:grpSpPr>
        <p:pic>
          <p:nvPicPr>
            <p:cNvPr id="5" name="Picture 3" descr="btu_logo_kom_d_cmyk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" y="113"/>
              <a:ext cx="1000" cy="81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4499" y="525"/>
              <a:ext cx="991" cy="408"/>
            </a:xfrm>
            <a:prstGeom prst="rect">
              <a:avLst/>
            </a:prstGeom>
            <a:solidFill>
              <a:srgbClr val="F8F8F8"/>
            </a:solidFill>
            <a:ln w="12700">
              <a:solidFill>
                <a:srgbClr val="F8F8F8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342900" y="6019800"/>
            <a:ext cx="8458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57200" y="1600200"/>
            <a:ext cx="838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963738" y="228600"/>
            <a:ext cx="518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Brandenburgische Technische Universität Cottbus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119313" y="762000"/>
            <a:ext cx="449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Lehrstuhl Rechnernetze und Kommunikationssysteme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754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1200"/>
              </a:spcBef>
              <a:defRPr/>
            </a:pPr>
            <a:endParaRPr lang="de-DE" sz="1600" b="1" smtClean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403350" y="4292600"/>
            <a:ext cx="640080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8938" y="1700213"/>
            <a:ext cx="8313737" cy="1584325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 noProof="0" smtClean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284538"/>
            <a:ext cx="6400800" cy="49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pPr lvl="0"/>
            <a:endParaRPr lang="de-DE" noProof="0" smtClean="0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096000"/>
            <a:ext cx="8382000" cy="457200"/>
          </a:xfrm>
        </p:spPr>
        <p:txBody>
          <a:bodyPr/>
          <a:lstStyle>
            <a:lvl1pPr algn="ctr">
              <a:defRPr sz="1400" b="0"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626" y="565150"/>
            <a:ext cx="955548" cy="6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8808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76D8498F-E47D-440E-AB34-241D99365F6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462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BEEC2806-2983-4E00-965C-9DA58C21FDF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0079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EA4013A2-22BF-46EC-98B9-3E3BE99A391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526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993A75FE-FC7F-4B68-BAE4-48D02CEE23A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6005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14C1128A-A8A0-425C-A5B3-5E17DDADC39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017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6765506E-D542-491A-BC31-7244E52CE5C1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1901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5F6E1C60-6520-494D-A813-ED5E7DC5262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498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6C8C70A5-AECF-488F-BB38-2C832BC68E0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2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945289DB-FEAD-4E90-9D55-950F6C6ACB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5080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97FC9796-E337-4AC7-BACA-C188A7D7887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05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D8816B87-DBF9-4110-9353-529AEE5F097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469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5800" y="40005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2DF8BB71-BB94-4129-B4E9-5EB407E62CC9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3810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B57A83F7-B71B-4548-81D2-5CB74F01EC1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6423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318069" y="565150"/>
            <a:ext cx="1587500" cy="1301750"/>
            <a:chOff x="4494" y="113"/>
            <a:chExt cx="1000" cy="820"/>
          </a:xfrm>
        </p:grpSpPr>
        <p:pic>
          <p:nvPicPr>
            <p:cNvPr id="5" name="Picture 3" descr="btu_logo_kom_d_cmyk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" y="113"/>
              <a:ext cx="1000" cy="81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4499" y="525"/>
              <a:ext cx="991" cy="408"/>
            </a:xfrm>
            <a:prstGeom prst="rect">
              <a:avLst/>
            </a:prstGeom>
            <a:solidFill>
              <a:srgbClr val="F8F8F8"/>
            </a:solidFill>
            <a:ln w="12700">
              <a:solidFill>
                <a:srgbClr val="F8F8F8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342900" y="6019800"/>
            <a:ext cx="8458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57200" y="1600200"/>
            <a:ext cx="838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963738" y="228600"/>
            <a:ext cx="518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Brandenburgische Technische Universität Cottbus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119313" y="762000"/>
            <a:ext cx="449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rgbClr val="808080"/>
                </a:solidFill>
                <a:latin typeface="Arial" charset="0"/>
              </a:rPr>
              <a:t>Lehrstuhl Rechnernetze und Kommunikationssysteme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754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1200"/>
              </a:spcBef>
              <a:defRPr/>
            </a:pPr>
            <a:endParaRPr lang="de-DE" sz="1600" b="1" smtClean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403350" y="4292600"/>
            <a:ext cx="640080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8938" y="1700213"/>
            <a:ext cx="8313737" cy="1584325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 noProof="0" smtClean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284538"/>
            <a:ext cx="6400800" cy="49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pPr lvl="0"/>
            <a:endParaRPr lang="de-DE" noProof="0" smtClean="0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096000"/>
            <a:ext cx="8382000" cy="457200"/>
          </a:xfrm>
        </p:spPr>
        <p:txBody>
          <a:bodyPr/>
          <a:lstStyle>
            <a:lvl1pPr algn="ctr">
              <a:defRPr sz="1400" b="0"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626" y="565150"/>
            <a:ext cx="955548" cy="6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888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76D8498F-E47D-440E-AB34-241D99365F6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8835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BEEC2806-2983-4E00-965C-9DA58C21FDF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9868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EA4013A2-22BF-46EC-98B9-3E3BE99A391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138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993A75FE-FC7F-4B68-BAE4-48D02CEE23A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721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14C1128A-A8A0-425C-A5B3-5E17DDADC39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0BFC8EBC-AC0A-4A16-B6E3-4F00731970B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2876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6765506E-D542-491A-BC31-7244E52CE5C1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255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5F6E1C60-6520-494D-A813-ED5E7DC5262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925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6C8C70A5-AECF-488F-BB38-2C832BC68E0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7253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97FC9796-E337-4AC7-BACA-C188A7D7887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9536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D8816B87-DBF9-4110-9353-529AEE5F097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9758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5800" y="4000500"/>
            <a:ext cx="77724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2DF8BB71-BB94-4129-B4E9-5EB407E62CC9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6427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B57A83F7-B71B-4548-81D2-5CB74F01EC1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34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33C9C87B-7F33-4645-B139-AC2173D1B2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301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4ABA19B9-5EC3-4654-8958-3828214D94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68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II.8/</a:t>
            </a:r>
            <a:fld id="{65BF44F0-FB39-4655-8D69-B065E70A1A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28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bearbeiten</a:t>
            </a:r>
          </a:p>
          <a:p>
            <a:pPr lvl="1"/>
            <a:r>
              <a:rPr lang="de-DE" smtClean="0"/>
              <a:t> Zweite Ebene</a:t>
            </a:r>
          </a:p>
          <a:p>
            <a:pPr lvl="2"/>
            <a:r>
              <a:rPr lang="de-DE" smtClean="0"/>
              <a:t> Dritte Ebene</a:t>
            </a:r>
          </a:p>
          <a:p>
            <a:pPr lvl="3"/>
            <a:r>
              <a:rPr lang="de-DE" smtClean="0"/>
              <a:t> 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913" y="6165850"/>
            <a:ext cx="367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6172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 dirty="0" smtClean="0"/>
              <a:t>II.6/</a:t>
            </a:r>
            <a:fld id="{81513667-B845-4685-A078-EEEBD5FD137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371600" y="6096000"/>
            <a:ext cx="7543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66700" y="533400"/>
            <a:ext cx="8610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553200" y="6172200"/>
            <a:ext cx="2057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000" b="1" smtClean="0">
                <a:latin typeface="Arial" charset="0"/>
              </a:rPr>
              <a:t>© Prof. Dr. H. König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12344"/>
            <a:ext cx="955548" cy="6784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SzPct val="95000"/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93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Blip>
          <a:blip r:embed="rId14"/>
        </a:buBlip>
        <a:defRPr sz="1600">
          <a:solidFill>
            <a:schemeClr val="tx1"/>
          </a:solidFill>
          <a:latin typeface="+mn-lt"/>
        </a:defRPr>
      </a:lvl2pPr>
      <a:lvl3pPr marL="984250" indent="-174625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90000"/>
        <a:buFont typeface="Wingdings" pitchFamily="2" charset="2"/>
        <a:buChar char="Ä"/>
        <a:defRPr sz="1600">
          <a:solidFill>
            <a:schemeClr val="tx1"/>
          </a:solidFill>
          <a:latin typeface="+mn-lt"/>
        </a:defRPr>
      </a:lvl3pPr>
      <a:lvl4pPr marL="1343025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0000"/>
        <a:buFont typeface="Batang" pitchFamily="18" charset="-127"/>
        <a:buChar char="■"/>
        <a:defRPr sz="1400">
          <a:solidFill>
            <a:schemeClr val="tx1"/>
          </a:solidFill>
          <a:latin typeface="+mn-lt"/>
        </a:defRPr>
      </a:lvl4pPr>
      <a:lvl5pPr marL="1701800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1590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6162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0734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5306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bearbeiten</a:t>
            </a:r>
          </a:p>
          <a:p>
            <a:pPr lvl="1"/>
            <a:r>
              <a:rPr lang="de-DE" smtClean="0"/>
              <a:t> Zweite Ebene</a:t>
            </a:r>
          </a:p>
          <a:p>
            <a:pPr lvl="2"/>
            <a:r>
              <a:rPr lang="de-DE" smtClean="0"/>
              <a:t> Dritte Ebene</a:t>
            </a:r>
          </a:p>
          <a:p>
            <a:pPr lvl="3"/>
            <a:r>
              <a:rPr lang="de-DE" smtClean="0"/>
              <a:t> 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913" y="6165850"/>
            <a:ext cx="367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3266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6172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II.5A/</a:t>
            </a:r>
            <a:fld id="{0120F2F0-CF55-4C1F-B38C-13564AEDCC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371600" y="6096000"/>
            <a:ext cx="7543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5" name="Picture 7" descr="logo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1131888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266700" y="533400"/>
            <a:ext cx="8610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553200" y="6172200"/>
            <a:ext cx="2057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000" b="1" smtClean="0">
                <a:solidFill>
                  <a:srgbClr val="000000"/>
                </a:solidFill>
                <a:latin typeface="Arial" charset="0"/>
              </a:rPr>
              <a:t>© Prof. Dr. H. König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SzPct val="95000"/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93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Blip>
          <a:blip r:embed="rId19"/>
        </a:buBlip>
        <a:defRPr sz="1600">
          <a:solidFill>
            <a:schemeClr val="tx1"/>
          </a:solidFill>
          <a:latin typeface="+mn-lt"/>
        </a:defRPr>
      </a:lvl2pPr>
      <a:lvl3pPr marL="984250" indent="-174625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90000"/>
        <a:buFont typeface="Wingdings" pitchFamily="2" charset="2"/>
        <a:buChar char="Ä"/>
        <a:defRPr sz="1600">
          <a:solidFill>
            <a:schemeClr val="tx1"/>
          </a:solidFill>
          <a:latin typeface="+mn-lt"/>
        </a:defRPr>
      </a:lvl3pPr>
      <a:lvl4pPr marL="1343025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0000"/>
        <a:buFont typeface="Batang" pitchFamily="18" charset="-127"/>
        <a:buChar char="■"/>
        <a:defRPr sz="1400">
          <a:solidFill>
            <a:schemeClr val="tx1"/>
          </a:solidFill>
          <a:latin typeface="+mn-lt"/>
        </a:defRPr>
      </a:lvl4pPr>
      <a:lvl5pPr marL="1701800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1590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6162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0734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5306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bearbeiten</a:t>
            </a:r>
          </a:p>
          <a:p>
            <a:pPr lvl="1"/>
            <a:r>
              <a:rPr lang="de-DE" smtClean="0"/>
              <a:t> Zweite Ebene</a:t>
            </a:r>
          </a:p>
          <a:p>
            <a:pPr lvl="2"/>
            <a:r>
              <a:rPr lang="de-DE" smtClean="0"/>
              <a:t> Dritte Ebene</a:t>
            </a:r>
          </a:p>
          <a:p>
            <a:pPr lvl="3"/>
            <a:r>
              <a:rPr lang="de-DE" smtClean="0"/>
              <a:t> 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913" y="6165850"/>
            <a:ext cx="367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6172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3182F479-3C9D-4238-8EF5-CC89BBDB5319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371600" y="6096000"/>
            <a:ext cx="7543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66700" y="533400"/>
            <a:ext cx="8610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553200" y="6172200"/>
            <a:ext cx="2057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000" b="1" smtClean="0">
                <a:solidFill>
                  <a:srgbClr val="000000"/>
                </a:solidFill>
                <a:latin typeface="Arial" charset="0"/>
              </a:rPr>
              <a:t>© Prof. Dr. H. König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0" y="5998029"/>
            <a:ext cx="955548" cy="6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2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SzPct val="95000"/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93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Blip>
          <a:blip r:embed="rId16"/>
        </a:buBlip>
        <a:defRPr sz="1600">
          <a:solidFill>
            <a:schemeClr val="tx1"/>
          </a:solidFill>
          <a:latin typeface="+mn-lt"/>
        </a:defRPr>
      </a:lvl2pPr>
      <a:lvl3pPr marL="984250" indent="-174625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90000"/>
        <a:buFont typeface="Wingdings" pitchFamily="2" charset="2"/>
        <a:buChar char="Ä"/>
        <a:defRPr sz="1600">
          <a:solidFill>
            <a:schemeClr val="tx1"/>
          </a:solidFill>
          <a:latin typeface="+mn-lt"/>
        </a:defRPr>
      </a:lvl3pPr>
      <a:lvl4pPr marL="1343025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0000"/>
        <a:buFont typeface="Batang" pitchFamily="18" charset="-127"/>
        <a:buChar char="■"/>
        <a:defRPr sz="1400">
          <a:solidFill>
            <a:schemeClr val="tx1"/>
          </a:solidFill>
          <a:latin typeface="+mn-lt"/>
        </a:defRPr>
      </a:lvl4pPr>
      <a:lvl5pPr marL="1701800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1590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6162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0734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5306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bearbeiten</a:t>
            </a:r>
          </a:p>
          <a:p>
            <a:pPr lvl="1"/>
            <a:r>
              <a:rPr lang="de-DE" smtClean="0"/>
              <a:t> Zweite Ebene</a:t>
            </a:r>
          </a:p>
          <a:p>
            <a:pPr lvl="2"/>
            <a:r>
              <a:rPr lang="de-DE" smtClean="0"/>
              <a:t> Dritte Ebene</a:t>
            </a:r>
          </a:p>
          <a:p>
            <a:pPr lvl="3"/>
            <a:r>
              <a:rPr lang="de-DE" smtClean="0"/>
              <a:t> 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913" y="6165850"/>
            <a:ext cx="367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6172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3182F479-3C9D-4238-8EF5-CC89BBDB5319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371600" y="6096000"/>
            <a:ext cx="7543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66700" y="533400"/>
            <a:ext cx="8610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553200" y="6172200"/>
            <a:ext cx="2057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000" b="1" smtClean="0">
                <a:solidFill>
                  <a:srgbClr val="000000"/>
                </a:solidFill>
                <a:latin typeface="Arial" charset="0"/>
              </a:rPr>
              <a:t>© Prof. Dr. H. König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0" y="5998029"/>
            <a:ext cx="955548" cy="6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67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SzPct val="95000"/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93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Blip>
          <a:blip r:embed="rId16"/>
        </a:buBlip>
        <a:defRPr sz="1600">
          <a:solidFill>
            <a:schemeClr val="tx1"/>
          </a:solidFill>
          <a:latin typeface="+mn-lt"/>
        </a:defRPr>
      </a:lvl2pPr>
      <a:lvl3pPr marL="984250" indent="-174625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90000"/>
        <a:buFont typeface="Wingdings" pitchFamily="2" charset="2"/>
        <a:buChar char="Ä"/>
        <a:defRPr sz="1600">
          <a:solidFill>
            <a:schemeClr val="tx1"/>
          </a:solidFill>
          <a:latin typeface="+mn-lt"/>
        </a:defRPr>
      </a:lvl3pPr>
      <a:lvl4pPr marL="1343025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0000"/>
        <a:buFont typeface="Batang" pitchFamily="18" charset="-127"/>
        <a:buChar char="■"/>
        <a:defRPr sz="1400">
          <a:solidFill>
            <a:schemeClr val="tx1"/>
          </a:solidFill>
          <a:latin typeface="+mn-lt"/>
        </a:defRPr>
      </a:lvl4pPr>
      <a:lvl5pPr marL="1701800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1590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6162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0734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5306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bearbeiten</a:t>
            </a:r>
          </a:p>
          <a:p>
            <a:pPr lvl="1"/>
            <a:r>
              <a:rPr lang="de-DE" smtClean="0"/>
              <a:t> Zweite Ebene</a:t>
            </a:r>
          </a:p>
          <a:p>
            <a:pPr lvl="2"/>
            <a:r>
              <a:rPr lang="de-DE" smtClean="0"/>
              <a:t> Dritte Ebene</a:t>
            </a:r>
          </a:p>
          <a:p>
            <a:pPr lvl="3"/>
            <a:r>
              <a:rPr lang="de-DE" smtClean="0"/>
              <a:t> 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913" y="6165850"/>
            <a:ext cx="367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6172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II.2/</a:t>
            </a:r>
            <a:fld id="{3182F479-3C9D-4238-8EF5-CC89BBDB5319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371600" y="6096000"/>
            <a:ext cx="7543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66700" y="533400"/>
            <a:ext cx="8610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553200" y="6172200"/>
            <a:ext cx="2057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000" b="1" smtClean="0">
                <a:solidFill>
                  <a:srgbClr val="000000"/>
                </a:solidFill>
                <a:latin typeface="Arial" charset="0"/>
              </a:rPr>
              <a:t>© Prof. Dr. H. König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0" y="5998029"/>
            <a:ext cx="955548" cy="6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15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SzPct val="95000"/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93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Blip>
          <a:blip r:embed="rId16"/>
        </a:buBlip>
        <a:defRPr sz="1600">
          <a:solidFill>
            <a:schemeClr val="tx1"/>
          </a:solidFill>
          <a:latin typeface="+mn-lt"/>
        </a:defRPr>
      </a:lvl2pPr>
      <a:lvl3pPr marL="984250" indent="-174625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90000"/>
        <a:buFont typeface="Wingdings" pitchFamily="2" charset="2"/>
        <a:buChar char="Ä"/>
        <a:defRPr sz="1600">
          <a:solidFill>
            <a:schemeClr val="tx1"/>
          </a:solidFill>
          <a:latin typeface="+mn-lt"/>
        </a:defRPr>
      </a:lvl3pPr>
      <a:lvl4pPr marL="1343025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0000"/>
        <a:buFont typeface="Batang" pitchFamily="18" charset="-127"/>
        <a:buChar char="■"/>
        <a:defRPr sz="1400">
          <a:solidFill>
            <a:schemeClr val="tx1"/>
          </a:solidFill>
          <a:latin typeface="+mn-lt"/>
        </a:defRPr>
      </a:lvl4pPr>
      <a:lvl5pPr marL="1701800" indent="-1746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1590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6162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0734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530600" indent="-174625" algn="l" rtl="0" fontAlgn="base">
        <a:spcBef>
          <a:spcPct val="20000"/>
        </a:spcBef>
        <a:spcAft>
          <a:spcPct val="0"/>
        </a:spcAft>
        <a:buClr>
          <a:srgbClr val="800000"/>
        </a:buClr>
        <a:buSzPct val="12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op5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4763" y="3708705"/>
            <a:ext cx="6400800" cy="492125"/>
          </a:xfrm>
        </p:spPr>
        <p:txBody>
          <a:bodyPr/>
          <a:lstStyle/>
          <a:p>
            <a:pPr eaLnBrk="1" hangingPunct="1"/>
            <a:r>
              <a:rPr lang="de-DE" sz="1800" dirty="0" err="1" smtClean="0">
                <a:solidFill>
                  <a:schemeClr val="bg2"/>
                </a:solidFill>
              </a:rPr>
              <a:t>Cluj</a:t>
            </a:r>
            <a:r>
              <a:rPr lang="de-DE" sz="1800" dirty="0" smtClean="0">
                <a:solidFill>
                  <a:schemeClr val="bg2"/>
                </a:solidFill>
              </a:rPr>
              <a:t>, Wintersemester 2019/20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BTU Cottbus, LS Rechnernetze und Kommunikationssysteme, </a:t>
            </a:r>
            <a:r>
              <a:rPr lang="de-DE" dirty="0" smtClean="0">
                <a:solidFill>
                  <a:srgbClr val="000000"/>
                </a:solidFill>
              </a:rPr>
              <a:t>Prof</a:t>
            </a:r>
            <a:r>
              <a:rPr lang="de-DE" dirty="0">
                <a:solidFill>
                  <a:srgbClr val="000000"/>
                </a:solidFill>
              </a:rPr>
              <a:t>. Dr.-Ing. H. König</a:t>
            </a:r>
          </a:p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03013 Cottbus, Postfach 10 13 44,Telefon: 0355/69-2236 Fax: 0355/69-2127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33396" y="4656078"/>
            <a:ext cx="43110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sz="2000" b="1" dirty="0">
                <a:solidFill>
                  <a:srgbClr val="5F5F5F"/>
                </a:solidFill>
                <a:latin typeface="Arial" charset="0"/>
              </a:rPr>
              <a:t>Prof. Dr.-Ing. </a:t>
            </a:r>
            <a:r>
              <a:rPr lang="de-DE" sz="2000" b="1" dirty="0" smtClean="0">
                <a:solidFill>
                  <a:srgbClr val="5F5F5F"/>
                </a:solidFill>
                <a:latin typeface="Arial" charset="0"/>
              </a:rPr>
              <a:t>habil. Hartmut </a:t>
            </a:r>
            <a:r>
              <a:rPr lang="de-DE" sz="2000" b="1" dirty="0">
                <a:solidFill>
                  <a:srgbClr val="5F5F5F"/>
                </a:solidFill>
                <a:latin typeface="Arial" charset="0"/>
              </a:rPr>
              <a:t>König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8664" y="2022442"/>
            <a:ext cx="8313737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kern="0" dirty="0" smtClean="0">
                <a:solidFill>
                  <a:srgbClr val="800000"/>
                </a:solidFill>
              </a:rPr>
              <a:t>Rechnernetze</a:t>
            </a:r>
            <a:br>
              <a:rPr lang="de-DE" kern="0" dirty="0" smtClean="0">
                <a:solidFill>
                  <a:srgbClr val="800000"/>
                </a:solidFill>
              </a:rPr>
            </a:br>
            <a:r>
              <a:rPr lang="de-DE" sz="1200" kern="0" dirty="0" smtClean="0">
                <a:solidFill>
                  <a:srgbClr val="800000"/>
                </a:solidFill>
              </a:rPr>
              <a:t>  </a:t>
            </a:r>
            <a:r>
              <a:rPr lang="de-DE" kern="0" dirty="0" smtClean="0">
                <a:solidFill>
                  <a:srgbClr val="800000"/>
                </a:solidFill>
              </a:rPr>
              <a:t/>
            </a:r>
            <a:br>
              <a:rPr lang="de-DE" kern="0" dirty="0" smtClean="0">
                <a:solidFill>
                  <a:srgbClr val="800000"/>
                </a:solidFill>
              </a:rPr>
            </a:br>
            <a:r>
              <a:rPr lang="de-DE" sz="2400" kern="0" dirty="0" smtClean="0">
                <a:solidFill>
                  <a:srgbClr val="800000"/>
                </a:solidFill>
              </a:rPr>
              <a:t>Eine (kurze) Einführung</a:t>
            </a:r>
          </a:p>
        </p:txBody>
      </p:sp>
    </p:spTree>
    <p:extLst>
      <p:ext uri="{BB962C8B-B14F-4D97-AF65-F5344CB8AC3E}">
        <p14:creationId xmlns:p14="http://schemas.microsoft.com/office/powerpoint/2010/main" val="96570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II.6/</a:t>
            </a:r>
            <a:fld id="{39E5D5F6-81EF-47A7-84B7-8C8D90E0D5AA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Prinzip eines Managementmodells</a:t>
            </a:r>
            <a:r>
              <a:rPr lang="de-DE" baseline="30000" dirty="0" smtClean="0">
                <a:solidFill>
                  <a:schemeClr val="bg2"/>
                </a:solidFill>
              </a:rPr>
              <a:t>1</a:t>
            </a:r>
          </a:p>
        </p:txBody>
      </p:sp>
      <p:grpSp>
        <p:nvGrpSpPr>
          <p:cNvPr id="16389" name="Group 3"/>
          <p:cNvGrpSpPr>
            <a:grpSpLocks/>
          </p:cNvGrpSpPr>
          <p:nvPr/>
        </p:nvGrpSpPr>
        <p:grpSpPr bwMode="auto">
          <a:xfrm>
            <a:off x="1222375" y="5872163"/>
            <a:ext cx="6159500" cy="244475"/>
            <a:chOff x="770" y="3699"/>
            <a:chExt cx="3874" cy="154"/>
          </a:xfrm>
        </p:grpSpPr>
        <p:sp>
          <p:nvSpPr>
            <p:cNvPr id="16446" name="Text Box 4"/>
            <p:cNvSpPr txBox="1">
              <a:spLocks noChangeArrowheads="1"/>
            </p:cNvSpPr>
            <p:nvPr/>
          </p:nvSpPr>
          <p:spPr bwMode="auto">
            <a:xfrm>
              <a:off x="770" y="3699"/>
              <a:ext cx="387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ts val="1200"/>
                </a:spcBef>
              </a:pPr>
              <a:r>
                <a:rPr lang="de-DE" sz="1000">
                  <a:solidFill>
                    <a:srgbClr val="000000"/>
                  </a:solidFill>
                </a:rPr>
                <a:t>1) entnommen: Schönwälder, J.: Netzwerkmanagement mit programmierbaren, kooperierenden Agenten. Shaker-Verlag, 1996.</a:t>
              </a:r>
            </a:p>
          </p:txBody>
        </p:sp>
        <p:sp>
          <p:nvSpPr>
            <p:cNvPr id="16447" name="Line 5"/>
            <p:cNvSpPr>
              <a:spLocks noChangeShapeType="1"/>
            </p:cNvSpPr>
            <p:nvPr/>
          </p:nvSpPr>
          <p:spPr bwMode="auto">
            <a:xfrm>
              <a:off x="770" y="3699"/>
              <a:ext cx="17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2091" name="Group 59"/>
          <p:cNvGrpSpPr>
            <a:grpSpLocks/>
          </p:cNvGrpSpPr>
          <p:nvPr/>
        </p:nvGrpSpPr>
        <p:grpSpPr bwMode="auto">
          <a:xfrm>
            <a:off x="517525" y="2271713"/>
            <a:ext cx="3506788" cy="3060700"/>
            <a:chOff x="326" y="1277"/>
            <a:chExt cx="2209" cy="1928"/>
          </a:xfrm>
        </p:grpSpPr>
        <p:sp>
          <p:nvSpPr>
            <p:cNvPr id="16438" name="Rectangle 6"/>
            <p:cNvSpPr>
              <a:spLocks noChangeArrowheads="1"/>
            </p:cNvSpPr>
            <p:nvPr/>
          </p:nvSpPr>
          <p:spPr bwMode="auto">
            <a:xfrm>
              <a:off x="326" y="1277"/>
              <a:ext cx="2209" cy="16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39" name="Text Box 7"/>
            <p:cNvSpPr txBox="1">
              <a:spLocks noChangeArrowheads="1"/>
            </p:cNvSpPr>
            <p:nvPr/>
          </p:nvSpPr>
          <p:spPr bwMode="auto">
            <a:xfrm>
              <a:off x="415" y="1442"/>
              <a:ext cx="108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Fehlermanagement</a:t>
              </a:r>
            </a:p>
          </p:txBody>
        </p:sp>
        <p:sp>
          <p:nvSpPr>
            <p:cNvPr id="16440" name="Text Box 8"/>
            <p:cNvSpPr txBox="1">
              <a:spLocks noChangeArrowheads="1"/>
            </p:cNvSpPr>
            <p:nvPr/>
          </p:nvSpPr>
          <p:spPr bwMode="auto">
            <a:xfrm>
              <a:off x="415" y="1737"/>
              <a:ext cx="14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Abrechnungsmanagement</a:t>
              </a:r>
            </a:p>
          </p:txBody>
        </p:sp>
        <p:sp>
          <p:nvSpPr>
            <p:cNvPr id="16441" name="Text Box 9"/>
            <p:cNvSpPr txBox="1">
              <a:spLocks noChangeArrowheads="1"/>
            </p:cNvSpPr>
            <p:nvPr/>
          </p:nvSpPr>
          <p:spPr bwMode="auto">
            <a:xfrm>
              <a:off x="415" y="2032"/>
              <a:ext cx="148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Konfigurationsmanagement</a:t>
              </a:r>
            </a:p>
          </p:txBody>
        </p:sp>
        <p:sp>
          <p:nvSpPr>
            <p:cNvPr id="16442" name="Text Box 10"/>
            <p:cNvSpPr txBox="1">
              <a:spLocks noChangeArrowheads="1"/>
            </p:cNvSpPr>
            <p:nvPr/>
          </p:nvSpPr>
          <p:spPr bwMode="auto">
            <a:xfrm>
              <a:off x="415" y="2327"/>
              <a:ext cx="12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Leistungsmanagement</a:t>
              </a:r>
            </a:p>
          </p:txBody>
        </p:sp>
        <p:sp>
          <p:nvSpPr>
            <p:cNvPr id="16443" name="Text Box 11"/>
            <p:cNvSpPr txBox="1">
              <a:spLocks noChangeArrowheads="1"/>
            </p:cNvSpPr>
            <p:nvPr/>
          </p:nvSpPr>
          <p:spPr bwMode="auto">
            <a:xfrm>
              <a:off x="415" y="2622"/>
              <a:ext cx="13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Sicherheitsmanagement</a:t>
              </a:r>
            </a:p>
          </p:txBody>
        </p:sp>
        <p:sp>
          <p:nvSpPr>
            <p:cNvPr id="16444" name="Rectangle 12"/>
            <p:cNvSpPr>
              <a:spLocks noChangeArrowheads="1"/>
            </p:cNvSpPr>
            <p:nvPr/>
          </p:nvSpPr>
          <p:spPr bwMode="auto">
            <a:xfrm>
              <a:off x="1832" y="1463"/>
              <a:ext cx="570" cy="295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Manager</a:t>
              </a:r>
            </a:p>
          </p:txBody>
        </p:sp>
        <p:sp>
          <p:nvSpPr>
            <p:cNvPr id="16445" name="Text Box 57"/>
            <p:cNvSpPr txBox="1">
              <a:spLocks noChangeArrowheads="1"/>
            </p:cNvSpPr>
            <p:nvPr/>
          </p:nvSpPr>
          <p:spPr bwMode="auto">
            <a:xfrm>
              <a:off x="1040" y="2993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72094" name="Group 62"/>
          <p:cNvGrpSpPr>
            <a:grpSpLocks/>
          </p:cNvGrpSpPr>
          <p:nvPr/>
        </p:nvGrpSpPr>
        <p:grpSpPr bwMode="auto">
          <a:xfrm>
            <a:off x="5108575" y="2271713"/>
            <a:ext cx="3603625" cy="3060700"/>
            <a:chOff x="3218" y="1275"/>
            <a:chExt cx="2270" cy="1928"/>
          </a:xfrm>
        </p:grpSpPr>
        <p:sp>
          <p:nvSpPr>
            <p:cNvPr id="16396" name="Rectangle 13"/>
            <p:cNvSpPr>
              <a:spLocks noChangeArrowheads="1"/>
            </p:cNvSpPr>
            <p:nvPr/>
          </p:nvSpPr>
          <p:spPr bwMode="auto">
            <a:xfrm>
              <a:off x="3218" y="1275"/>
              <a:ext cx="2209" cy="16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397" name="Rectangle 14"/>
            <p:cNvSpPr>
              <a:spLocks noChangeArrowheads="1"/>
            </p:cNvSpPr>
            <p:nvPr/>
          </p:nvSpPr>
          <p:spPr bwMode="auto">
            <a:xfrm>
              <a:off x="3346" y="1463"/>
              <a:ext cx="571" cy="29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Agent</a:t>
              </a:r>
            </a:p>
          </p:txBody>
        </p:sp>
        <p:grpSp>
          <p:nvGrpSpPr>
            <p:cNvPr id="16398" name="Group 15"/>
            <p:cNvGrpSpPr>
              <a:grpSpLocks/>
            </p:cNvGrpSpPr>
            <p:nvPr/>
          </p:nvGrpSpPr>
          <p:grpSpPr bwMode="auto">
            <a:xfrm>
              <a:off x="3440" y="1857"/>
              <a:ext cx="371" cy="996"/>
              <a:chOff x="3083" y="2410"/>
              <a:chExt cx="402" cy="996"/>
            </a:xfrm>
          </p:grpSpPr>
          <p:sp>
            <p:nvSpPr>
              <p:cNvPr id="16430" name="Rectangle 16"/>
              <p:cNvSpPr>
                <a:spLocks noChangeArrowheads="1"/>
              </p:cNvSpPr>
              <p:nvPr/>
            </p:nvSpPr>
            <p:spPr bwMode="auto">
              <a:xfrm>
                <a:off x="3085" y="2432"/>
                <a:ext cx="394" cy="9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1" name="Text Box 17"/>
              <p:cNvSpPr txBox="1">
                <a:spLocks noChangeArrowheads="1"/>
              </p:cNvSpPr>
              <p:nvPr/>
            </p:nvSpPr>
            <p:spPr bwMode="auto">
              <a:xfrm>
                <a:off x="3104" y="2410"/>
                <a:ext cx="192" cy="9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7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6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5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4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3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2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6432" name="Line 18"/>
              <p:cNvSpPr>
                <a:spLocks noChangeShapeType="1"/>
              </p:cNvSpPr>
              <p:nvPr/>
            </p:nvSpPr>
            <p:spPr bwMode="auto">
              <a:xfrm>
                <a:off x="3085" y="2565"/>
                <a:ext cx="3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3" name="Line 19"/>
              <p:cNvSpPr>
                <a:spLocks noChangeShapeType="1"/>
              </p:cNvSpPr>
              <p:nvPr/>
            </p:nvSpPr>
            <p:spPr bwMode="auto">
              <a:xfrm>
                <a:off x="3089" y="2701"/>
                <a:ext cx="3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4" name="Line 20"/>
              <p:cNvSpPr>
                <a:spLocks noChangeShapeType="1"/>
              </p:cNvSpPr>
              <p:nvPr/>
            </p:nvSpPr>
            <p:spPr bwMode="auto">
              <a:xfrm>
                <a:off x="3087" y="2837"/>
                <a:ext cx="3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5" name="Line 21"/>
              <p:cNvSpPr>
                <a:spLocks noChangeShapeType="1"/>
              </p:cNvSpPr>
              <p:nvPr/>
            </p:nvSpPr>
            <p:spPr bwMode="auto">
              <a:xfrm>
                <a:off x="3091" y="2973"/>
                <a:ext cx="3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6" name="Line 22"/>
              <p:cNvSpPr>
                <a:spLocks noChangeShapeType="1"/>
              </p:cNvSpPr>
              <p:nvPr/>
            </p:nvSpPr>
            <p:spPr bwMode="auto">
              <a:xfrm>
                <a:off x="3083" y="3109"/>
                <a:ext cx="3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Line 23"/>
              <p:cNvSpPr>
                <a:spLocks noChangeShapeType="1"/>
              </p:cNvSpPr>
              <p:nvPr/>
            </p:nvSpPr>
            <p:spPr bwMode="auto">
              <a:xfrm>
                <a:off x="3085" y="3245"/>
                <a:ext cx="3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9" name="Rectangle 24"/>
            <p:cNvSpPr>
              <a:spLocks noChangeArrowheads="1"/>
            </p:cNvSpPr>
            <p:nvPr/>
          </p:nvSpPr>
          <p:spPr bwMode="auto">
            <a:xfrm>
              <a:off x="4031" y="1360"/>
              <a:ext cx="776" cy="11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0" name="Text Box 25"/>
            <p:cNvSpPr txBox="1">
              <a:spLocks noChangeArrowheads="1"/>
            </p:cNvSpPr>
            <p:nvPr/>
          </p:nvSpPr>
          <p:spPr bwMode="auto">
            <a:xfrm>
              <a:off x="4035" y="1335"/>
              <a:ext cx="76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de-DE" sz="1400" dirty="0">
                  <a:solidFill>
                    <a:srgbClr val="000000"/>
                  </a:solidFill>
                  <a:latin typeface="Arial" charset="0"/>
                </a:rPr>
                <a:t>Management</a:t>
              </a:r>
            </a:p>
            <a:p>
              <a:pPr algn="ctr" eaLnBrk="1" hangingPunct="1"/>
              <a:r>
                <a:rPr lang="de-DE" sz="1400" dirty="0">
                  <a:solidFill>
                    <a:srgbClr val="000000"/>
                  </a:solidFill>
                  <a:latin typeface="Arial" charset="0"/>
                </a:rPr>
                <a:t>Objects</a:t>
              </a:r>
            </a:p>
          </p:txBody>
        </p:sp>
        <p:sp>
          <p:nvSpPr>
            <p:cNvPr id="16401" name="Oval 26"/>
            <p:cNvSpPr>
              <a:spLocks noChangeArrowheads="1"/>
            </p:cNvSpPr>
            <p:nvPr/>
          </p:nvSpPr>
          <p:spPr bwMode="auto">
            <a:xfrm>
              <a:off x="4064" y="1564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2" name="Oval 27"/>
            <p:cNvSpPr>
              <a:spLocks noChangeArrowheads="1"/>
            </p:cNvSpPr>
            <p:nvPr/>
          </p:nvSpPr>
          <p:spPr bwMode="auto">
            <a:xfrm>
              <a:off x="4315" y="1795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3" name="Oval 28"/>
            <p:cNvSpPr>
              <a:spLocks noChangeArrowheads="1"/>
            </p:cNvSpPr>
            <p:nvPr/>
          </p:nvSpPr>
          <p:spPr bwMode="auto">
            <a:xfrm>
              <a:off x="4649" y="1840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4" name="Oval 29"/>
            <p:cNvSpPr>
              <a:spLocks noChangeArrowheads="1"/>
            </p:cNvSpPr>
            <p:nvPr/>
          </p:nvSpPr>
          <p:spPr bwMode="auto">
            <a:xfrm>
              <a:off x="4411" y="2012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5" name="Oval 30"/>
            <p:cNvSpPr>
              <a:spLocks noChangeArrowheads="1"/>
            </p:cNvSpPr>
            <p:nvPr/>
          </p:nvSpPr>
          <p:spPr bwMode="auto">
            <a:xfrm>
              <a:off x="4315" y="2159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6" name="Oval 31"/>
            <p:cNvSpPr>
              <a:spLocks noChangeArrowheads="1"/>
            </p:cNvSpPr>
            <p:nvPr/>
          </p:nvSpPr>
          <p:spPr bwMode="auto">
            <a:xfrm>
              <a:off x="4570" y="2306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7" name="Oval 32"/>
            <p:cNvSpPr>
              <a:spLocks noChangeArrowheads="1"/>
            </p:cNvSpPr>
            <p:nvPr/>
          </p:nvSpPr>
          <p:spPr bwMode="auto">
            <a:xfrm>
              <a:off x="4064" y="1978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8" name="Oval 33"/>
            <p:cNvSpPr>
              <a:spLocks noChangeArrowheads="1"/>
            </p:cNvSpPr>
            <p:nvPr/>
          </p:nvSpPr>
          <p:spPr bwMode="auto">
            <a:xfrm>
              <a:off x="4105" y="2340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9" name="Oval 34"/>
            <p:cNvSpPr>
              <a:spLocks noChangeArrowheads="1"/>
            </p:cNvSpPr>
            <p:nvPr/>
          </p:nvSpPr>
          <p:spPr bwMode="auto">
            <a:xfrm>
              <a:off x="4523" y="1686"/>
              <a:ext cx="84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0" name="Text Box 35"/>
            <p:cNvSpPr txBox="1">
              <a:spLocks noChangeArrowheads="1"/>
            </p:cNvSpPr>
            <p:nvPr/>
          </p:nvSpPr>
          <p:spPr bwMode="auto">
            <a:xfrm>
              <a:off x="4242" y="2370"/>
              <a:ext cx="31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MIB</a:t>
              </a:r>
            </a:p>
          </p:txBody>
        </p:sp>
        <p:sp>
          <p:nvSpPr>
            <p:cNvPr id="16411" name="Rectangle 36"/>
            <p:cNvSpPr>
              <a:spLocks noChangeArrowheads="1"/>
            </p:cNvSpPr>
            <p:nvPr/>
          </p:nvSpPr>
          <p:spPr bwMode="auto">
            <a:xfrm>
              <a:off x="4872" y="1706"/>
              <a:ext cx="52" cy="2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2" name="Rectangle 37"/>
            <p:cNvSpPr>
              <a:spLocks noChangeArrowheads="1"/>
            </p:cNvSpPr>
            <p:nvPr/>
          </p:nvSpPr>
          <p:spPr bwMode="auto">
            <a:xfrm>
              <a:off x="4942" y="2587"/>
              <a:ext cx="423" cy="72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3" name="Rectangle 38"/>
            <p:cNvSpPr>
              <a:spLocks noChangeArrowheads="1"/>
            </p:cNvSpPr>
            <p:nvPr/>
          </p:nvSpPr>
          <p:spPr bwMode="auto">
            <a:xfrm rot="-5400000">
              <a:off x="5247" y="2120"/>
              <a:ext cx="180" cy="5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6414" name="Group 39"/>
            <p:cNvGrpSpPr>
              <a:grpSpLocks/>
            </p:cNvGrpSpPr>
            <p:nvPr/>
          </p:nvGrpSpPr>
          <p:grpSpPr bwMode="auto">
            <a:xfrm>
              <a:off x="4872" y="2148"/>
              <a:ext cx="124" cy="192"/>
              <a:chOff x="5314" y="2358"/>
              <a:chExt cx="134" cy="192"/>
            </a:xfrm>
          </p:grpSpPr>
          <p:sp>
            <p:nvSpPr>
              <p:cNvPr id="16428" name="Rectangle 40"/>
              <p:cNvSpPr>
                <a:spLocks noChangeArrowheads="1"/>
              </p:cNvSpPr>
              <p:nvPr/>
            </p:nvSpPr>
            <p:spPr bwMode="auto">
              <a:xfrm>
                <a:off x="5314" y="2489"/>
                <a:ext cx="134" cy="61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9" name="Rectangle 41"/>
              <p:cNvSpPr>
                <a:spLocks noChangeArrowheads="1"/>
              </p:cNvSpPr>
              <p:nvPr/>
            </p:nvSpPr>
            <p:spPr bwMode="auto">
              <a:xfrm>
                <a:off x="5314" y="2358"/>
                <a:ext cx="56" cy="192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415" name="Rectangle 42"/>
            <p:cNvSpPr>
              <a:spLocks noChangeArrowheads="1"/>
            </p:cNvSpPr>
            <p:nvPr/>
          </p:nvSpPr>
          <p:spPr bwMode="auto">
            <a:xfrm>
              <a:off x="5199" y="2475"/>
              <a:ext cx="166" cy="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6416" name="Group 43"/>
            <p:cNvGrpSpPr>
              <a:grpSpLocks/>
            </p:cNvGrpSpPr>
            <p:nvPr/>
          </p:nvGrpSpPr>
          <p:grpSpPr bwMode="auto">
            <a:xfrm>
              <a:off x="5188" y="1890"/>
              <a:ext cx="177" cy="136"/>
              <a:chOff x="5555" y="2004"/>
              <a:chExt cx="192" cy="136"/>
            </a:xfrm>
          </p:grpSpPr>
          <p:sp>
            <p:nvSpPr>
              <p:cNvPr id="16426" name="Rectangle 44"/>
              <p:cNvSpPr>
                <a:spLocks noChangeArrowheads="1"/>
              </p:cNvSpPr>
              <p:nvPr/>
            </p:nvSpPr>
            <p:spPr bwMode="auto">
              <a:xfrm rot="5400000" flipH="1" flipV="1">
                <a:off x="5649" y="2042"/>
                <a:ext cx="134" cy="61"/>
              </a:xfrm>
              <a:prstGeom prst="rect">
                <a:avLst/>
              </a:prstGeom>
              <a:solidFill>
                <a:srgbClr val="CC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7" name="Rectangle 45"/>
              <p:cNvSpPr>
                <a:spLocks noChangeArrowheads="1"/>
              </p:cNvSpPr>
              <p:nvPr/>
            </p:nvSpPr>
            <p:spPr bwMode="auto">
              <a:xfrm rot="5400000" flipV="1">
                <a:off x="5623" y="1936"/>
                <a:ext cx="56" cy="192"/>
              </a:xfrm>
              <a:prstGeom prst="rect">
                <a:avLst/>
              </a:prstGeom>
              <a:solidFill>
                <a:srgbClr val="CC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417" name="Text Box 46"/>
            <p:cNvSpPr txBox="1">
              <a:spLocks noChangeArrowheads="1"/>
            </p:cNvSpPr>
            <p:nvPr/>
          </p:nvSpPr>
          <p:spPr bwMode="auto">
            <a:xfrm>
              <a:off x="3811" y="2666"/>
              <a:ext cx="6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Protokolle</a:t>
              </a:r>
            </a:p>
          </p:txBody>
        </p:sp>
        <p:sp>
          <p:nvSpPr>
            <p:cNvPr id="16418" name="Text Box 47"/>
            <p:cNvSpPr txBox="1">
              <a:spLocks noChangeArrowheads="1"/>
            </p:cNvSpPr>
            <p:nvPr/>
          </p:nvSpPr>
          <p:spPr bwMode="auto">
            <a:xfrm>
              <a:off x="4695" y="2771"/>
              <a:ext cx="79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Betriebsmittel</a:t>
              </a:r>
            </a:p>
          </p:txBody>
        </p:sp>
        <p:sp>
          <p:nvSpPr>
            <p:cNvPr id="16419" name="Line 48"/>
            <p:cNvSpPr>
              <a:spLocks noChangeShapeType="1"/>
            </p:cNvSpPr>
            <p:nvPr/>
          </p:nvSpPr>
          <p:spPr bwMode="auto">
            <a:xfrm>
              <a:off x="4607" y="1735"/>
              <a:ext cx="265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Line 49"/>
            <p:cNvSpPr>
              <a:spLocks noChangeShapeType="1"/>
            </p:cNvSpPr>
            <p:nvPr/>
          </p:nvSpPr>
          <p:spPr bwMode="auto">
            <a:xfrm>
              <a:off x="4399" y="1857"/>
              <a:ext cx="473" cy="3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Line 50"/>
            <p:cNvSpPr>
              <a:spLocks noChangeShapeType="1"/>
            </p:cNvSpPr>
            <p:nvPr/>
          </p:nvSpPr>
          <p:spPr bwMode="auto">
            <a:xfrm>
              <a:off x="4649" y="2370"/>
              <a:ext cx="293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51"/>
            <p:cNvSpPr>
              <a:spLocks noChangeShapeType="1"/>
            </p:cNvSpPr>
            <p:nvPr/>
          </p:nvSpPr>
          <p:spPr bwMode="auto">
            <a:xfrm flipH="1">
              <a:off x="3805" y="2397"/>
              <a:ext cx="300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Line 52"/>
            <p:cNvSpPr>
              <a:spLocks noChangeShapeType="1"/>
            </p:cNvSpPr>
            <p:nvPr/>
          </p:nvSpPr>
          <p:spPr bwMode="auto">
            <a:xfrm flipH="1">
              <a:off x="3805" y="2030"/>
              <a:ext cx="259" cy="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Line 53"/>
            <p:cNvSpPr>
              <a:spLocks noChangeShapeType="1"/>
            </p:cNvSpPr>
            <p:nvPr/>
          </p:nvSpPr>
          <p:spPr bwMode="auto">
            <a:xfrm>
              <a:off x="3945" y="1735"/>
              <a:ext cx="1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Text Box 58"/>
            <p:cNvSpPr txBox="1">
              <a:spLocks noChangeArrowheads="1"/>
            </p:cNvSpPr>
            <p:nvPr/>
          </p:nvSpPr>
          <p:spPr bwMode="auto">
            <a:xfrm>
              <a:off x="3896" y="3011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72093" name="Group 61"/>
          <p:cNvGrpSpPr>
            <a:grpSpLocks/>
          </p:cNvGrpSpPr>
          <p:nvPr/>
        </p:nvGrpSpPr>
        <p:grpSpPr bwMode="auto">
          <a:xfrm>
            <a:off x="3813175" y="2528888"/>
            <a:ext cx="1498600" cy="619125"/>
            <a:chOff x="2402" y="1342"/>
            <a:chExt cx="944" cy="390"/>
          </a:xfrm>
        </p:grpSpPr>
        <p:sp>
          <p:nvSpPr>
            <p:cNvPr id="16393" name="Text Box 54"/>
            <p:cNvSpPr txBox="1">
              <a:spLocks noChangeArrowheads="1"/>
            </p:cNvSpPr>
            <p:nvPr/>
          </p:nvSpPr>
          <p:spPr bwMode="auto">
            <a:xfrm>
              <a:off x="2487" y="1342"/>
              <a:ext cx="7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de-DE" sz="1400">
                  <a:solidFill>
                    <a:srgbClr val="CC00CC"/>
                  </a:solidFill>
                  <a:latin typeface="Arial" charset="0"/>
                </a:rPr>
                <a:t>Management</a:t>
              </a:r>
            </a:p>
          </p:txBody>
        </p:sp>
        <p:sp>
          <p:nvSpPr>
            <p:cNvPr id="16394" name="Line 55"/>
            <p:cNvSpPr>
              <a:spLocks noChangeShapeType="1"/>
            </p:cNvSpPr>
            <p:nvPr/>
          </p:nvSpPr>
          <p:spPr bwMode="auto">
            <a:xfrm>
              <a:off x="2402" y="1540"/>
              <a:ext cx="944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Text Box 56"/>
            <p:cNvSpPr txBox="1">
              <a:spLocks noChangeArrowheads="1"/>
            </p:cNvSpPr>
            <p:nvPr/>
          </p:nvSpPr>
          <p:spPr bwMode="auto">
            <a:xfrm>
              <a:off x="2619" y="1540"/>
              <a:ext cx="5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400">
                  <a:solidFill>
                    <a:srgbClr val="CC00CC"/>
                  </a:solidFill>
                  <a:latin typeface="Arial" charset="0"/>
                </a:rPr>
                <a:t>Protokoll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17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42728AC3-8EA9-41B9-A38F-954361014C19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chemeClr val="bg2"/>
                </a:solidFill>
              </a:rPr>
              <a:t>Kooperationsformen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b="1" dirty="0" smtClean="0">
                <a:solidFill>
                  <a:srgbClr val="990033"/>
                </a:solidFill>
              </a:rPr>
              <a:t>Manager </a:t>
            </a:r>
            <a:r>
              <a:rPr lang="de-DE" b="1" dirty="0" smtClean="0">
                <a:solidFill>
                  <a:srgbClr val="990033"/>
                </a:solidFill>
                <a:sym typeface="Symbol" pitchFamily="18" charset="2"/>
              </a:rPr>
              <a:t> </a:t>
            </a:r>
            <a:r>
              <a:rPr lang="de-DE" b="1" dirty="0" smtClean="0">
                <a:solidFill>
                  <a:srgbClr val="990033"/>
                </a:solidFill>
              </a:rPr>
              <a:t>Agent</a:t>
            </a:r>
          </a:p>
          <a:p>
            <a:pPr lvl="1" eaLnBrk="1" hangingPunct="1">
              <a:buFont typeface="Wingdings" pitchFamily="2" charset="2"/>
              <a:buNone/>
            </a:pPr>
            <a:endParaRPr lang="de-DE" sz="800" b="1" dirty="0" smtClean="0">
              <a:solidFill>
                <a:srgbClr val="990033"/>
              </a:solidFill>
            </a:endParaRPr>
          </a:p>
          <a:p>
            <a:pPr lvl="1" eaLnBrk="1" hangingPunct="1"/>
            <a:r>
              <a:rPr lang="de-DE" dirty="0"/>
              <a:t>A</a:t>
            </a:r>
            <a:r>
              <a:rPr lang="de-DE" dirty="0" smtClean="0"/>
              <a:t>symmetrische Kooperationsform</a:t>
            </a:r>
          </a:p>
          <a:p>
            <a:pPr lvl="2" eaLnBrk="1" hangingPunct="1"/>
            <a:r>
              <a:rPr lang="de-DE" dirty="0" smtClean="0"/>
              <a:t> </a:t>
            </a:r>
            <a:r>
              <a:rPr lang="de-DE" sz="1400" dirty="0" smtClean="0"/>
              <a:t>Auftraggeber/Auftragnehmer</a:t>
            </a:r>
          </a:p>
          <a:p>
            <a:pPr lvl="2" eaLnBrk="1" hangingPunct="1"/>
            <a:r>
              <a:rPr lang="de-DE" sz="1400" dirty="0" smtClean="0"/>
              <a:t> Client/Server-Prinzip</a:t>
            </a:r>
          </a:p>
          <a:p>
            <a:pPr lvl="2" eaLnBrk="1" hangingPunct="1"/>
            <a:r>
              <a:rPr lang="de-DE" sz="1400" dirty="0" smtClean="0"/>
              <a:t> m:n-Beziehungen möglich</a:t>
            </a:r>
          </a:p>
          <a:p>
            <a:pPr lvl="2" eaLnBrk="1" hangingPunct="1"/>
            <a:r>
              <a:rPr lang="de-DE" sz="1400" dirty="0" smtClean="0"/>
              <a:t> OSI-NM, Internet</a:t>
            </a:r>
          </a:p>
          <a:p>
            <a:pPr lvl="2" eaLnBrk="1" hangingPunct="1">
              <a:buFont typeface="Wingdings" pitchFamily="2" charset="2"/>
              <a:buNone/>
            </a:pPr>
            <a:endParaRPr lang="de-DE" dirty="0" smtClean="0"/>
          </a:p>
          <a:p>
            <a:pPr eaLnBrk="1" hangingPunct="1"/>
            <a:r>
              <a:rPr lang="de-DE" b="1" dirty="0" smtClean="0">
                <a:solidFill>
                  <a:srgbClr val="990033"/>
                </a:solidFill>
              </a:rPr>
              <a:t>Peer-</a:t>
            </a:r>
            <a:r>
              <a:rPr lang="de-DE" b="1" dirty="0" err="1" smtClean="0">
                <a:solidFill>
                  <a:srgbClr val="990033"/>
                </a:solidFill>
              </a:rPr>
              <a:t>to</a:t>
            </a:r>
            <a:r>
              <a:rPr lang="de-DE" b="1" dirty="0" smtClean="0">
                <a:solidFill>
                  <a:srgbClr val="990033"/>
                </a:solidFill>
              </a:rPr>
              <a:t>-Peer</a:t>
            </a:r>
          </a:p>
          <a:p>
            <a:pPr lvl="1" eaLnBrk="1" hangingPunct="1"/>
            <a:endParaRPr lang="de-DE" sz="800" b="1" dirty="0" smtClean="0">
              <a:solidFill>
                <a:srgbClr val="990033"/>
              </a:solidFill>
            </a:endParaRPr>
          </a:p>
          <a:p>
            <a:pPr lvl="1" eaLnBrk="1" hangingPunct="1"/>
            <a:r>
              <a:rPr lang="de-DE" dirty="0"/>
              <a:t>S</a:t>
            </a:r>
            <a:r>
              <a:rPr lang="de-DE" dirty="0" smtClean="0"/>
              <a:t>ymmetrische Kooperationsform</a:t>
            </a:r>
          </a:p>
          <a:p>
            <a:pPr lvl="2" eaLnBrk="1" hangingPunct="1"/>
            <a:r>
              <a:rPr lang="de-DE" sz="1400" dirty="0" smtClean="0"/>
              <a:t>prinzipiell gleichberechtigte Objekte</a:t>
            </a:r>
          </a:p>
          <a:p>
            <a:pPr lvl="2" eaLnBrk="1" hangingPunct="1"/>
            <a:r>
              <a:rPr lang="de-DE" sz="1400" dirty="0" err="1" smtClean="0"/>
              <a:t>Overlay</a:t>
            </a:r>
            <a:r>
              <a:rPr lang="de-DE" sz="1400" dirty="0" smtClean="0"/>
              <a:t>-Netze (hier nicht betrachtet)</a:t>
            </a:r>
          </a:p>
          <a:p>
            <a:pPr eaLnBrk="1" hangingPunct="1"/>
            <a:endParaRPr lang="de-DE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2000"/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II.6/</a:t>
            </a:r>
            <a:fld id="{82C0D22F-51B6-4C03-9590-936B7C6EF4A7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95350"/>
          </a:xfrm>
        </p:spPr>
        <p:txBody>
          <a:bodyPr/>
          <a:lstStyle/>
          <a:p>
            <a:pPr eaLnBrk="1" hangingPunct="1"/>
            <a:r>
              <a:rPr lang="de-DE" smtClean="0">
                <a:solidFill>
                  <a:schemeClr val="bg2"/>
                </a:solidFill>
              </a:rPr>
              <a:t>Netzmanagement (NM) - Architekturen</a:t>
            </a:r>
            <a:endParaRPr lang="de-DE" b="0" smtClean="0">
              <a:solidFill>
                <a:schemeClr val="bg2"/>
              </a:solidFill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057" y="1900465"/>
            <a:ext cx="7772400" cy="326390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</a:pPr>
            <a:r>
              <a:rPr lang="de-DE" dirty="0" smtClean="0"/>
              <a:t>OSI-NM-Architektur</a:t>
            </a:r>
          </a:p>
          <a:p>
            <a:pPr marL="715963" lvl="2" indent="-179388" algn="just" eaLnBrk="1" hangingPunct="1">
              <a:spcBef>
                <a:spcPts val="1200"/>
              </a:spcBef>
            </a:pPr>
            <a:r>
              <a:rPr lang="de-DE" dirty="0" smtClean="0"/>
              <a:t> </a:t>
            </a:r>
            <a:r>
              <a:rPr lang="de-DE" sz="1400" dirty="0" smtClean="0"/>
              <a:t>Standardisierung 1987 !!!</a:t>
            </a:r>
          </a:p>
          <a:p>
            <a:pPr lvl="2" algn="just" eaLnBrk="1" hangingPunct="1">
              <a:spcBef>
                <a:spcPts val="1200"/>
              </a:spcBef>
            </a:pPr>
            <a:endParaRPr lang="de-DE" sz="900" dirty="0" smtClean="0"/>
          </a:p>
          <a:p>
            <a:pPr algn="just" eaLnBrk="1" hangingPunct="1">
              <a:spcBef>
                <a:spcPts val="1200"/>
              </a:spcBef>
            </a:pPr>
            <a:r>
              <a:rPr lang="de-DE" dirty="0" smtClean="0"/>
              <a:t>Internet-NM-Architektur</a:t>
            </a:r>
          </a:p>
          <a:p>
            <a:pPr marL="804863" lvl="2" indent="-268288" algn="just" eaLnBrk="1" hangingPunct="1">
              <a:spcBef>
                <a:spcPts val="1200"/>
              </a:spcBef>
            </a:pPr>
            <a:r>
              <a:rPr lang="de-DE" sz="1400" dirty="0" smtClean="0"/>
              <a:t>Standardisierung 1988 !!!</a:t>
            </a:r>
          </a:p>
          <a:p>
            <a:pPr lvl="2" algn="just" eaLnBrk="1" hangingPunct="1">
              <a:spcBef>
                <a:spcPts val="1200"/>
              </a:spcBef>
              <a:buFont typeface="Wingdings" pitchFamily="2" charset="2"/>
              <a:buNone/>
            </a:pPr>
            <a:endParaRPr lang="de-DE" sz="1400" dirty="0" smtClean="0"/>
          </a:p>
          <a:p>
            <a:pPr algn="just" eaLnBrk="1" hangingPunct="1">
              <a:spcBef>
                <a:spcPts val="1200"/>
              </a:spcBef>
            </a:pPr>
            <a:r>
              <a:rPr lang="de-DE" dirty="0" smtClean="0"/>
              <a:t>Anwendungsspezifische NM-Systeme </a:t>
            </a:r>
          </a:p>
          <a:p>
            <a:pPr marL="804863" lvl="2" indent="-268288" algn="just" eaLnBrk="1" hangingPunct="1">
              <a:spcBef>
                <a:spcPts val="1200"/>
              </a:spcBef>
            </a:pPr>
            <a:r>
              <a:rPr lang="de-DE" dirty="0"/>
              <a:t> </a:t>
            </a:r>
            <a:r>
              <a:rPr lang="de-DE" dirty="0" smtClean="0"/>
              <a:t>z.B. für Middleware- oder Peer-</a:t>
            </a:r>
            <a:r>
              <a:rPr lang="de-DE" dirty="0" err="1" smtClean="0"/>
              <a:t>to</a:t>
            </a:r>
            <a:r>
              <a:rPr lang="de-DE" dirty="0" smtClean="0"/>
              <a:t>-Peer-Plattformen</a:t>
            </a:r>
          </a:p>
          <a:p>
            <a:pPr algn="just" eaLnBrk="1" hangingPunct="1">
              <a:spcBef>
                <a:spcPts val="1200"/>
              </a:spcBef>
            </a:pPr>
            <a:endParaRPr lang="de-DE" dirty="0"/>
          </a:p>
          <a:p>
            <a:pPr algn="just" eaLnBrk="1" hangingPunct="1">
              <a:spcBef>
                <a:spcPts val="1200"/>
              </a:spcBef>
              <a:buClr>
                <a:srgbClr val="990033"/>
              </a:buClr>
              <a:buSzPct val="150000"/>
              <a:buFont typeface="Arial Unicode MS" pitchFamily="34" charset="-128"/>
              <a:buChar char="☝"/>
            </a:pPr>
            <a:r>
              <a:rPr lang="de-DE" b="1" dirty="0" smtClean="0">
                <a:solidFill>
                  <a:srgbClr val="990033"/>
                </a:solidFill>
              </a:rPr>
              <a:t>Hier nur Behandlung der Internet-NM-Architektur !!!</a:t>
            </a: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6911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1C22D43F-8DF2-46DB-8316-C21006250D4A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9850"/>
            <a:ext cx="7772400" cy="1398588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II.6.2</a:t>
            </a:r>
            <a:br>
              <a:rPr lang="de-DE" dirty="0" smtClean="0">
                <a:solidFill>
                  <a:schemeClr val="bg2"/>
                </a:solidFill>
              </a:rPr>
            </a:br>
            <a:r>
              <a:rPr lang="de-DE" sz="1400" dirty="0" smtClean="0">
                <a:solidFill>
                  <a:schemeClr val="bg2"/>
                </a:solidFill>
              </a:rPr>
              <a:t/>
            </a:r>
            <a:br>
              <a:rPr lang="de-DE" sz="1400" dirty="0" smtClean="0">
                <a:solidFill>
                  <a:schemeClr val="bg2"/>
                </a:solidFill>
              </a:rPr>
            </a:br>
            <a:r>
              <a:rPr lang="de-DE" dirty="0" smtClean="0">
                <a:solidFill>
                  <a:schemeClr val="bg2"/>
                </a:solidFill>
              </a:rPr>
              <a:t>Internet-NM-Architektur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4E13282F-2C8C-4EAE-833D-A507F968B4FF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17538"/>
          </a:xfrm>
        </p:spPr>
        <p:txBody>
          <a:bodyPr/>
          <a:lstStyle/>
          <a:p>
            <a:pPr eaLnBrk="1" hangingPunct="1"/>
            <a:r>
              <a:rPr lang="de-DE" smtClean="0">
                <a:solidFill>
                  <a:schemeClr val="bg2"/>
                </a:solidFill>
              </a:rPr>
              <a:t>Elemente der Internet-NM-Architektur (1)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9400"/>
            <a:ext cx="7772400" cy="43053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de-DE" dirty="0" smtClean="0"/>
              <a:t>Die Internet-NM-Architektur ist wesentlich einfacher gehalten</a:t>
            </a:r>
            <a:r>
              <a:rPr lang="de-DE" dirty="0"/>
              <a:t> </a:t>
            </a:r>
            <a:r>
              <a:rPr lang="de-DE" dirty="0" smtClean="0"/>
              <a:t>als das zeitgleich entstandene OSI-NM.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de-DE" sz="1600" dirty="0" smtClean="0"/>
          </a:p>
          <a:p>
            <a:pPr marL="0" indent="0" eaLnBrk="1" hangingPunct="1"/>
            <a:r>
              <a:rPr lang="de-DE" sz="1600" b="1" dirty="0" smtClean="0">
                <a:solidFill>
                  <a:schemeClr val="bg2"/>
                </a:solidFill>
              </a:rPr>
              <a:t> </a:t>
            </a:r>
            <a:r>
              <a:rPr lang="en-US" b="1" dirty="0" smtClean="0">
                <a:solidFill>
                  <a:srgbClr val="990033"/>
                </a:solidFill>
              </a:rPr>
              <a:t>Managed Nodes</a:t>
            </a:r>
            <a:endParaRPr lang="en-US" dirty="0" smtClean="0">
              <a:solidFill>
                <a:srgbClr val="990033"/>
              </a:solidFill>
            </a:endParaRPr>
          </a:p>
          <a:p>
            <a:pPr marL="717550" lvl="1" indent="-271463" eaLnBrk="1" hangingPunct="1"/>
            <a:r>
              <a:rPr lang="de-DE" dirty="0" smtClean="0"/>
              <a:t>Hosts, Brücken, Router, Drucker usw.</a:t>
            </a:r>
          </a:p>
          <a:p>
            <a:pPr marL="717550" lvl="1" indent="-271463" eaLnBrk="1" hangingPunct="1"/>
            <a:r>
              <a:rPr lang="de-DE" dirty="0" smtClean="0"/>
              <a:t>enthalten einen </a:t>
            </a:r>
            <a:r>
              <a:rPr lang="de-DE" dirty="0" smtClean="0">
                <a:solidFill>
                  <a:srgbClr val="6699FF"/>
                </a:solidFill>
              </a:rPr>
              <a:t>Management-Agenten</a:t>
            </a:r>
          </a:p>
          <a:p>
            <a:pPr marL="717550" lvl="1" indent="-271463" eaLnBrk="1" hangingPunct="1">
              <a:buFont typeface="Wingdings" pitchFamily="2" charset="2"/>
              <a:buNone/>
            </a:pPr>
            <a:endParaRPr lang="de-DE" sz="1400" dirty="0" smtClean="0"/>
          </a:p>
          <a:p>
            <a:pPr marL="0" indent="0" eaLnBrk="1" hangingPunct="1"/>
            <a:r>
              <a:rPr lang="de-DE" b="1" dirty="0" smtClean="0">
                <a:solidFill>
                  <a:srgbClr val="669900"/>
                </a:solidFill>
              </a:rPr>
              <a:t> </a:t>
            </a:r>
            <a:r>
              <a:rPr lang="de-DE" b="1" dirty="0" smtClean="0">
                <a:solidFill>
                  <a:srgbClr val="990033"/>
                </a:solidFill>
              </a:rPr>
              <a:t>Management-Stationen</a:t>
            </a:r>
            <a:endParaRPr lang="de-DE" dirty="0" smtClean="0">
              <a:solidFill>
                <a:srgbClr val="990033"/>
              </a:solidFill>
            </a:endParaRPr>
          </a:p>
          <a:p>
            <a:pPr marL="717550" lvl="1" indent="-271463" eaLnBrk="1" hangingPunct="1"/>
            <a:r>
              <a:rPr lang="de-DE" dirty="0" smtClean="0"/>
              <a:t>führt die Managementfunktionen aus</a:t>
            </a:r>
          </a:p>
          <a:p>
            <a:pPr marL="717550" lvl="1" indent="-271463" eaLnBrk="1" hangingPunct="1">
              <a:buFont typeface="Wingdings" pitchFamily="2" charset="2"/>
              <a:buNone/>
            </a:pPr>
            <a:endParaRPr lang="de-DE" sz="1400" b="1" dirty="0" smtClean="0">
              <a:solidFill>
                <a:schemeClr val="accent2"/>
              </a:solidFill>
            </a:endParaRPr>
          </a:p>
          <a:p>
            <a:pPr marL="0" indent="0" eaLnBrk="1" hangingPunct="1"/>
            <a:r>
              <a:rPr lang="de-DE" b="1" dirty="0" smtClean="0">
                <a:solidFill>
                  <a:schemeClr val="accent2"/>
                </a:solidFill>
              </a:rPr>
              <a:t> </a:t>
            </a:r>
            <a:r>
              <a:rPr lang="de-DE" b="1" dirty="0" smtClean="0">
                <a:solidFill>
                  <a:srgbClr val="990033"/>
                </a:solidFill>
              </a:rPr>
              <a:t>Kooperationsform</a:t>
            </a:r>
            <a:endParaRPr lang="de-DE" sz="800" b="1" dirty="0" smtClean="0">
              <a:solidFill>
                <a:srgbClr val="990033"/>
              </a:solidFill>
            </a:endParaRPr>
          </a:p>
          <a:p>
            <a:pPr marL="717550" lvl="1" indent="-271463" eaLnBrk="1" hangingPunct="1"/>
            <a:r>
              <a:rPr lang="de-DE" dirty="0" smtClean="0"/>
              <a:t>Client/Server-Prinzip</a:t>
            </a:r>
          </a:p>
          <a:p>
            <a:pPr marL="1071563" lvl="2" eaLnBrk="1" hangingPunct="1"/>
            <a:r>
              <a:rPr lang="de-DE" dirty="0" smtClean="0"/>
              <a:t> </a:t>
            </a:r>
            <a:r>
              <a:rPr lang="de-DE" sz="1400" dirty="0" smtClean="0">
                <a:solidFill>
                  <a:srgbClr val="669900"/>
                </a:solidFill>
              </a:rPr>
              <a:t>Client</a:t>
            </a:r>
            <a:r>
              <a:rPr lang="de-DE" sz="1400" dirty="0" smtClean="0"/>
              <a:t>: Management Station</a:t>
            </a:r>
          </a:p>
          <a:p>
            <a:pPr marL="1071563" lvl="2" eaLnBrk="1" hangingPunct="1"/>
            <a:r>
              <a:rPr lang="de-DE" sz="1400" dirty="0" smtClean="0"/>
              <a:t> </a:t>
            </a:r>
            <a:r>
              <a:rPr lang="de-DE" sz="1400" dirty="0" smtClean="0">
                <a:solidFill>
                  <a:srgbClr val="669900"/>
                </a:solidFill>
              </a:rPr>
              <a:t>Server:</a:t>
            </a:r>
            <a:r>
              <a:rPr lang="de-DE" sz="1400" dirty="0" smtClean="0"/>
              <a:t> Management Agent</a:t>
            </a:r>
            <a:endParaRPr lang="de-DE" sz="1200" dirty="0" smtClean="0">
              <a:solidFill>
                <a:srgbClr val="969696"/>
              </a:solidFill>
            </a:endParaRPr>
          </a:p>
          <a:p>
            <a:pPr marL="1071563" lvl="2" eaLnBrk="1" hangingPunct="1"/>
            <a:endParaRPr lang="de-DE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16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4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D51D69FA-625F-4476-B7E7-3CB5E3278A89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55650"/>
          </a:xfrm>
        </p:spPr>
        <p:txBody>
          <a:bodyPr/>
          <a:lstStyle/>
          <a:p>
            <a:pPr eaLnBrk="1" hangingPunct="1"/>
            <a:r>
              <a:rPr lang="de-DE" smtClean="0">
                <a:solidFill>
                  <a:schemeClr val="bg2"/>
                </a:solidFill>
              </a:rPr>
              <a:t>Internet-NM-Modell</a:t>
            </a:r>
            <a:r>
              <a:rPr lang="de-DE" baseline="30000" smtClean="0">
                <a:solidFill>
                  <a:schemeClr val="bg2"/>
                </a:solidFill>
              </a:rPr>
              <a:t>1</a:t>
            </a:r>
          </a:p>
        </p:txBody>
      </p:sp>
      <p:grpSp>
        <p:nvGrpSpPr>
          <p:cNvPr id="25605" name="Group 3"/>
          <p:cNvGrpSpPr>
            <a:grpSpLocks/>
          </p:cNvGrpSpPr>
          <p:nvPr/>
        </p:nvGrpSpPr>
        <p:grpSpPr bwMode="auto">
          <a:xfrm>
            <a:off x="1222375" y="5872163"/>
            <a:ext cx="4748213" cy="244475"/>
            <a:chOff x="770" y="3699"/>
            <a:chExt cx="2980" cy="154"/>
          </a:xfrm>
        </p:grpSpPr>
        <p:sp>
          <p:nvSpPr>
            <p:cNvPr id="25642" name="Text Box 4"/>
            <p:cNvSpPr txBox="1">
              <a:spLocks noChangeArrowheads="1"/>
            </p:cNvSpPr>
            <p:nvPr/>
          </p:nvSpPr>
          <p:spPr bwMode="auto">
            <a:xfrm>
              <a:off x="770" y="3699"/>
              <a:ext cx="298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ts val="1200"/>
                </a:spcBef>
              </a:pPr>
              <a:r>
                <a:rPr lang="de-DE" sz="1000"/>
                <a:t>1) entnommen: Tanenbaum, A. S.: Computernetzwerke (4. Auflage). Prentice Hall, 2000.</a:t>
              </a:r>
            </a:p>
          </p:txBody>
        </p:sp>
        <p:sp>
          <p:nvSpPr>
            <p:cNvPr id="25643" name="Line 5"/>
            <p:cNvSpPr>
              <a:spLocks noChangeShapeType="1"/>
            </p:cNvSpPr>
            <p:nvPr/>
          </p:nvSpPr>
          <p:spPr bwMode="auto">
            <a:xfrm>
              <a:off x="770" y="3699"/>
              <a:ext cx="17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6" name="Line 7"/>
          <p:cNvSpPr>
            <a:spLocks noChangeShapeType="1"/>
          </p:cNvSpPr>
          <p:nvPr/>
        </p:nvSpPr>
        <p:spPr bwMode="auto">
          <a:xfrm flipV="1">
            <a:off x="709613" y="4295775"/>
            <a:ext cx="7748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48" name="Rectangle 8"/>
          <p:cNvSpPr>
            <a:spLocks noChangeArrowheads="1"/>
          </p:cNvSpPr>
          <p:nvPr/>
        </p:nvSpPr>
        <p:spPr bwMode="auto">
          <a:xfrm>
            <a:off x="735013" y="2667000"/>
            <a:ext cx="1058862" cy="113665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49" name="Rectangle 9"/>
          <p:cNvSpPr>
            <a:spLocks noChangeArrowheads="1"/>
          </p:cNvSpPr>
          <p:nvPr/>
        </p:nvSpPr>
        <p:spPr bwMode="auto">
          <a:xfrm>
            <a:off x="1108075" y="2841625"/>
            <a:ext cx="328613" cy="31591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M</a:t>
            </a: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552450" y="2016125"/>
            <a:ext cx="1438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sz="1600">
                <a:latin typeface="Arial" charset="0"/>
              </a:rPr>
              <a:t>Management-</a:t>
            </a:r>
          </a:p>
          <a:p>
            <a:pPr algn="ctr" eaLnBrk="1" hangingPunct="1"/>
            <a:r>
              <a:rPr lang="de-DE" sz="1600">
                <a:latin typeface="Arial" charset="0"/>
              </a:rPr>
              <a:t>station</a:t>
            </a:r>
          </a:p>
        </p:txBody>
      </p:sp>
      <p:sp>
        <p:nvSpPr>
          <p:cNvPr id="189452" name="Rectangle 12"/>
          <p:cNvSpPr>
            <a:spLocks noChangeArrowheads="1"/>
          </p:cNvSpPr>
          <p:nvPr/>
        </p:nvSpPr>
        <p:spPr bwMode="auto">
          <a:xfrm>
            <a:off x="2813050" y="2667000"/>
            <a:ext cx="1058863" cy="11366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3" name="Rectangle 13"/>
          <p:cNvSpPr>
            <a:spLocks noChangeArrowheads="1"/>
          </p:cNvSpPr>
          <p:nvPr/>
        </p:nvSpPr>
        <p:spPr bwMode="auto">
          <a:xfrm>
            <a:off x="3186113" y="3355975"/>
            <a:ext cx="328612" cy="31591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A</a:t>
            </a:r>
          </a:p>
        </p:txBody>
      </p:sp>
      <p:sp>
        <p:nvSpPr>
          <p:cNvPr id="189455" name="Rectangle 15"/>
          <p:cNvSpPr>
            <a:spLocks noChangeArrowheads="1"/>
          </p:cNvSpPr>
          <p:nvPr/>
        </p:nvSpPr>
        <p:spPr bwMode="auto">
          <a:xfrm>
            <a:off x="4891088" y="2667000"/>
            <a:ext cx="1058862" cy="11366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6" name="Rectangle 16"/>
          <p:cNvSpPr>
            <a:spLocks noChangeArrowheads="1"/>
          </p:cNvSpPr>
          <p:nvPr/>
        </p:nvSpPr>
        <p:spPr bwMode="auto">
          <a:xfrm>
            <a:off x="5264150" y="3355975"/>
            <a:ext cx="328613" cy="31591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A</a:t>
            </a:r>
          </a:p>
        </p:txBody>
      </p:sp>
      <p:sp>
        <p:nvSpPr>
          <p:cNvPr id="189458" name="AutoShape 18"/>
          <p:cNvSpPr>
            <a:spLocks noChangeAspect="1" noChangeArrowheads="1"/>
          </p:cNvSpPr>
          <p:nvPr/>
        </p:nvSpPr>
        <p:spPr bwMode="auto">
          <a:xfrm rot="-5400000">
            <a:off x="3974307" y="3902869"/>
            <a:ext cx="823912" cy="793750"/>
          </a:xfrm>
          <a:prstGeom prst="flowChartPreparation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9" name="Rectangle 19"/>
          <p:cNvSpPr>
            <a:spLocks noChangeArrowheads="1"/>
          </p:cNvSpPr>
          <p:nvPr/>
        </p:nvSpPr>
        <p:spPr bwMode="auto">
          <a:xfrm>
            <a:off x="4222750" y="4141788"/>
            <a:ext cx="327025" cy="315912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A</a:t>
            </a:r>
          </a:p>
        </p:txBody>
      </p:sp>
      <p:sp>
        <p:nvSpPr>
          <p:cNvPr id="189460" name="Line 20"/>
          <p:cNvSpPr>
            <a:spLocks noChangeShapeType="1"/>
          </p:cNvSpPr>
          <p:nvPr/>
        </p:nvSpPr>
        <p:spPr bwMode="auto">
          <a:xfrm>
            <a:off x="1265238" y="3157538"/>
            <a:ext cx="0" cy="1116012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61" name="Line 21"/>
          <p:cNvSpPr>
            <a:spLocks noChangeShapeType="1"/>
          </p:cNvSpPr>
          <p:nvPr/>
        </p:nvSpPr>
        <p:spPr bwMode="auto">
          <a:xfrm>
            <a:off x="1257300" y="4273550"/>
            <a:ext cx="2100263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62" name="Line 22"/>
          <p:cNvSpPr>
            <a:spLocks noChangeShapeType="1"/>
          </p:cNvSpPr>
          <p:nvPr/>
        </p:nvSpPr>
        <p:spPr bwMode="auto">
          <a:xfrm>
            <a:off x="3341688" y="3671888"/>
            <a:ext cx="0" cy="623887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23"/>
          <p:cNvSpPr>
            <a:spLocks noChangeShapeType="1"/>
          </p:cNvSpPr>
          <p:nvPr/>
        </p:nvSpPr>
        <p:spPr bwMode="auto">
          <a:xfrm>
            <a:off x="1265238" y="4141788"/>
            <a:ext cx="0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4"/>
          <p:cNvSpPr>
            <a:spLocks noChangeShapeType="1"/>
          </p:cNvSpPr>
          <p:nvPr/>
        </p:nvSpPr>
        <p:spPr bwMode="auto">
          <a:xfrm>
            <a:off x="3349625" y="4141788"/>
            <a:ext cx="0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65" name="Text Box 25"/>
          <p:cNvSpPr txBox="1">
            <a:spLocks noChangeArrowheads="1"/>
          </p:cNvSpPr>
          <p:nvPr/>
        </p:nvSpPr>
        <p:spPr bwMode="auto">
          <a:xfrm>
            <a:off x="1525588" y="3937000"/>
            <a:ext cx="1627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>
                <a:solidFill>
                  <a:srgbClr val="990033"/>
                </a:solidFill>
                <a:latin typeface="Arial" charset="0"/>
              </a:rPr>
              <a:t>SNMP-Protokoll</a:t>
            </a:r>
          </a:p>
        </p:txBody>
      </p:sp>
      <p:sp>
        <p:nvSpPr>
          <p:cNvPr id="189466" name="Text Box 26"/>
          <p:cNvSpPr txBox="1">
            <a:spLocks noChangeArrowheads="1"/>
          </p:cNvSpPr>
          <p:nvPr/>
        </p:nvSpPr>
        <p:spPr bwMode="auto">
          <a:xfrm>
            <a:off x="3065463" y="2138363"/>
            <a:ext cx="601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>
                <a:latin typeface="Arial" charset="0"/>
              </a:rPr>
              <a:t>Host</a:t>
            </a:r>
          </a:p>
        </p:txBody>
      </p:sp>
      <p:sp>
        <p:nvSpPr>
          <p:cNvPr id="189467" name="Text Box 27"/>
          <p:cNvSpPr txBox="1">
            <a:spLocks noChangeArrowheads="1"/>
          </p:cNvSpPr>
          <p:nvPr/>
        </p:nvSpPr>
        <p:spPr bwMode="auto">
          <a:xfrm>
            <a:off x="5054600" y="2138363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>
                <a:latin typeface="Arial" charset="0"/>
              </a:rPr>
              <a:t>Router</a:t>
            </a:r>
          </a:p>
        </p:txBody>
      </p:sp>
      <p:sp>
        <p:nvSpPr>
          <p:cNvPr id="189468" name="Text Box 28"/>
          <p:cNvSpPr txBox="1">
            <a:spLocks noChangeArrowheads="1"/>
          </p:cNvSpPr>
          <p:nvPr/>
        </p:nvSpPr>
        <p:spPr bwMode="auto">
          <a:xfrm>
            <a:off x="7351713" y="2138363"/>
            <a:ext cx="7826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>
                <a:latin typeface="Arial" charset="0"/>
              </a:rPr>
              <a:t>Printer</a:t>
            </a:r>
          </a:p>
        </p:txBody>
      </p:sp>
      <p:sp>
        <p:nvSpPr>
          <p:cNvPr id="25625" name="Line 29"/>
          <p:cNvSpPr>
            <a:spLocks noChangeShapeType="1"/>
          </p:cNvSpPr>
          <p:nvPr/>
        </p:nvSpPr>
        <p:spPr bwMode="auto">
          <a:xfrm>
            <a:off x="5419725" y="380047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30"/>
          <p:cNvSpPr>
            <a:spLocks noChangeShapeType="1"/>
          </p:cNvSpPr>
          <p:nvPr/>
        </p:nvSpPr>
        <p:spPr bwMode="auto">
          <a:xfrm>
            <a:off x="7713663" y="3671888"/>
            <a:ext cx="0" cy="627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9472" name="Picture 32" descr="MCj0230329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6969125" y="2632075"/>
            <a:ext cx="1489075" cy="1206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9473" name="Rectangle 33"/>
          <p:cNvSpPr>
            <a:spLocks noChangeArrowheads="1"/>
          </p:cNvSpPr>
          <p:nvPr/>
        </p:nvSpPr>
        <p:spPr bwMode="auto">
          <a:xfrm>
            <a:off x="7359650" y="3122613"/>
            <a:ext cx="327025" cy="315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A</a:t>
            </a:r>
          </a:p>
        </p:txBody>
      </p:sp>
      <p:sp>
        <p:nvSpPr>
          <p:cNvPr id="25629" name="Text Box 35"/>
          <p:cNvSpPr txBox="1">
            <a:spLocks noChangeArrowheads="1"/>
          </p:cNvSpPr>
          <p:nvPr/>
        </p:nvSpPr>
        <p:spPr bwMode="auto">
          <a:xfrm>
            <a:off x="6299200" y="4276725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>
                <a:latin typeface="Arial" charset="0"/>
              </a:rPr>
              <a:t>LAN</a:t>
            </a:r>
          </a:p>
        </p:txBody>
      </p:sp>
      <p:grpSp>
        <p:nvGrpSpPr>
          <p:cNvPr id="189487" name="Group 47"/>
          <p:cNvGrpSpPr>
            <a:grpSpLocks/>
          </p:cNvGrpSpPr>
          <p:nvPr/>
        </p:nvGrpSpPr>
        <p:grpSpPr bwMode="auto">
          <a:xfrm>
            <a:off x="5591175" y="3478213"/>
            <a:ext cx="1422400" cy="409575"/>
            <a:chOff x="3522" y="2191"/>
            <a:chExt cx="896" cy="258"/>
          </a:xfrm>
        </p:grpSpPr>
        <p:sp>
          <p:nvSpPr>
            <p:cNvPr id="25640" name="Line 36"/>
            <p:cNvSpPr>
              <a:spLocks noChangeShapeType="1"/>
            </p:cNvSpPr>
            <p:nvPr/>
          </p:nvSpPr>
          <p:spPr bwMode="auto">
            <a:xfrm>
              <a:off x="3522" y="2191"/>
              <a:ext cx="446" cy="1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Text Box 37"/>
            <p:cNvSpPr txBox="1">
              <a:spLocks noChangeArrowheads="1"/>
            </p:cNvSpPr>
            <p:nvPr/>
          </p:nvSpPr>
          <p:spPr bwMode="auto">
            <a:xfrm>
              <a:off x="3968" y="2237"/>
              <a:ext cx="4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>
                  <a:latin typeface="Arial" charset="0"/>
                </a:rPr>
                <a:t>Agent</a:t>
              </a:r>
            </a:p>
          </p:txBody>
        </p:sp>
      </p:grpSp>
      <p:sp>
        <p:nvSpPr>
          <p:cNvPr id="189478" name="Text Box 38"/>
          <p:cNvSpPr txBox="1">
            <a:spLocks noChangeArrowheads="1"/>
          </p:cNvSpPr>
          <p:nvPr/>
        </p:nvSpPr>
        <p:spPr bwMode="auto">
          <a:xfrm>
            <a:off x="4013200" y="4897438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>
                <a:latin typeface="Arial" charset="0"/>
              </a:rPr>
              <a:t>Bridge</a:t>
            </a:r>
          </a:p>
        </p:txBody>
      </p:sp>
      <p:sp>
        <p:nvSpPr>
          <p:cNvPr id="189479" name="Text Box 39"/>
          <p:cNvSpPr txBox="1">
            <a:spLocks noChangeArrowheads="1"/>
          </p:cNvSpPr>
          <p:nvPr/>
        </p:nvSpPr>
        <p:spPr bwMode="auto">
          <a:xfrm>
            <a:off x="3841750" y="2944813"/>
            <a:ext cx="11096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sz="1600">
                <a:solidFill>
                  <a:srgbClr val="969696"/>
                </a:solidFill>
                <a:latin typeface="Arial" charset="0"/>
              </a:rPr>
              <a:t>verwaltete</a:t>
            </a:r>
          </a:p>
          <a:p>
            <a:pPr algn="ctr" eaLnBrk="1" hangingPunct="1"/>
            <a:r>
              <a:rPr lang="de-DE" sz="1600">
                <a:solidFill>
                  <a:srgbClr val="969696"/>
                </a:solidFill>
                <a:latin typeface="Arial" charset="0"/>
              </a:rPr>
              <a:t>Knoten</a:t>
            </a:r>
          </a:p>
        </p:txBody>
      </p:sp>
      <p:sp>
        <p:nvSpPr>
          <p:cNvPr id="189480" name="Line 40"/>
          <p:cNvSpPr>
            <a:spLocks noChangeShapeType="1"/>
          </p:cNvSpPr>
          <p:nvPr/>
        </p:nvSpPr>
        <p:spPr bwMode="auto">
          <a:xfrm>
            <a:off x="4384675" y="3525838"/>
            <a:ext cx="0" cy="2746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81" name="Line 41"/>
          <p:cNvSpPr>
            <a:spLocks noChangeShapeType="1"/>
          </p:cNvSpPr>
          <p:nvPr/>
        </p:nvSpPr>
        <p:spPr bwMode="auto">
          <a:xfrm>
            <a:off x="3989388" y="2747963"/>
            <a:ext cx="395287" cy="196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82" name="Line 42"/>
          <p:cNvSpPr>
            <a:spLocks noChangeShapeType="1"/>
          </p:cNvSpPr>
          <p:nvPr/>
        </p:nvSpPr>
        <p:spPr bwMode="auto">
          <a:xfrm flipH="1">
            <a:off x="4384675" y="2746375"/>
            <a:ext cx="387350" cy="1984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9486" name="Group 46"/>
          <p:cNvGrpSpPr>
            <a:grpSpLocks/>
          </p:cNvGrpSpPr>
          <p:nvPr/>
        </p:nvGrpSpPr>
        <p:grpSpPr bwMode="auto">
          <a:xfrm>
            <a:off x="1555750" y="1557338"/>
            <a:ext cx="1747838" cy="1387475"/>
            <a:chOff x="980" y="981"/>
            <a:chExt cx="1101" cy="874"/>
          </a:xfrm>
        </p:grpSpPr>
        <p:sp>
          <p:nvSpPr>
            <p:cNvPr id="25638" name="Text Box 43"/>
            <p:cNvSpPr txBox="1">
              <a:spLocks noChangeArrowheads="1"/>
            </p:cNvSpPr>
            <p:nvPr/>
          </p:nvSpPr>
          <p:spPr bwMode="auto">
            <a:xfrm>
              <a:off x="1460" y="981"/>
              <a:ext cx="6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de-DE" sz="1600">
                  <a:solidFill>
                    <a:srgbClr val="FF9900"/>
                  </a:solidFill>
                  <a:latin typeface="Arial" charset="0"/>
                </a:rPr>
                <a:t>Manager</a:t>
              </a:r>
            </a:p>
          </p:txBody>
        </p:sp>
        <p:sp>
          <p:nvSpPr>
            <p:cNvPr id="25639" name="Line 44"/>
            <p:cNvSpPr>
              <a:spLocks noChangeShapeType="1"/>
            </p:cNvSpPr>
            <p:nvPr/>
          </p:nvSpPr>
          <p:spPr bwMode="auto">
            <a:xfrm flipH="1">
              <a:off x="980" y="1222"/>
              <a:ext cx="494" cy="633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1" dur="2000"/>
                                        <p:tgtEl>
                                          <p:spTgt spid="18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2000"/>
                                        <p:tgtEl>
                                          <p:spTgt spid="18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2000"/>
                                        <p:tgtEl>
                                          <p:spTgt spid="18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1000"/>
                                        <p:tgtEl>
                                          <p:spTgt spid="18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8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8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18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2000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6" dur="10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9" dur="1000"/>
                                        <p:tgtEl>
                                          <p:spTgt spid="18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8" grpId="0" animBg="1"/>
      <p:bldP spid="189449" grpId="0" animBg="1"/>
      <p:bldP spid="189450" grpId="0"/>
      <p:bldP spid="189452" grpId="0" animBg="1"/>
      <p:bldP spid="189453" grpId="0" animBg="1"/>
      <p:bldP spid="189455" grpId="0" animBg="1"/>
      <p:bldP spid="189456" grpId="0" animBg="1"/>
      <p:bldP spid="189458" grpId="0" animBg="1"/>
      <p:bldP spid="189459" grpId="0" animBg="1"/>
      <p:bldP spid="189460" grpId="0" animBg="1"/>
      <p:bldP spid="189461" grpId="0" animBg="1"/>
      <p:bldP spid="189462" grpId="0" animBg="1"/>
      <p:bldP spid="189465" grpId="0"/>
      <p:bldP spid="189466" grpId="0"/>
      <p:bldP spid="189467" grpId="0"/>
      <p:bldP spid="189468" grpId="0"/>
      <p:bldP spid="189473" grpId="0" animBg="1"/>
      <p:bldP spid="189478" grpId="0"/>
      <p:bldP spid="189479" grpId="0"/>
      <p:bldP spid="189480" grpId="0" animBg="1"/>
      <p:bldP spid="189481" grpId="0" animBg="1"/>
      <p:bldP spid="1894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12304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Elemente der Internet-NM-Architektur (2)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4000" y="1846262"/>
            <a:ext cx="4318000" cy="3886200"/>
          </a:xfrm>
        </p:spPr>
        <p:txBody>
          <a:bodyPr/>
          <a:lstStyle/>
          <a:p>
            <a:pPr eaLnBrk="1" hangingPunct="1"/>
            <a:r>
              <a:rPr lang="de-DE" sz="1800" b="1" dirty="0" smtClean="0">
                <a:solidFill>
                  <a:srgbClr val="990033"/>
                </a:solidFill>
              </a:rPr>
              <a:t>Kommunikation</a:t>
            </a:r>
          </a:p>
          <a:p>
            <a:pPr eaLnBrk="1" hangingPunct="1">
              <a:buFont typeface="Wingdings" pitchFamily="2" charset="2"/>
              <a:buNone/>
            </a:pPr>
            <a:endParaRPr lang="de-DE" sz="800" b="1" dirty="0" smtClean="0">
              <a:solidFill>
                <a:schemeClr val="bg2"/>
              </a:solidFill>
            </a:endParaRPr>
          </a:p>
          <a:p>
            <a:pPr marL="542925" lvl="1" indent="-276225" eaLnBrk="1" hangingPunct="1"/>
            <a:r>
              <a:rPr lang="de-DE" sz="1600" b="1" dirty="0" smtClean="0">
                <a:solidFill>
                  <a:srgbClr val="990033"/>
                </a:solidFill>
              </a:rPr>
              <a:t>SNMP</a:t>
            </a:r>
            <a:r>
              <a:rPr lang="de-DE" sz="1600" dirty="0" smtClean="0">
                <a:solidFill>
                  <a:srgbClr val="990033"/>
                </a:solidFill>
              </a:rPr>
              <a:t> (</a:t>
            </a:r>
            <a:r>
              <a:rPr lang="de-DE" sz="1600" i="1" dirty="0" smtClean="0">
                <a:solidFill>
                  <a:srgbClr val="990033"/>
                </a:solidFill>
              </a:rPr>
              <a:t>Simple Network Management Protocol</a:t>
            </a:r>
            <a:r>
              <a:rPr lang="de-DE" sz="1600" dirty="0" smtClean="0">
                <a:solidFill>
                  <a:srgbClr val="990033"/>
                </a:solidFill>
              </a:rPr>
              <a:t>)</a:t>
            </a:r>
          </a:p>
          <a:p>
            <a:pPr marL="809625" lvl="2" indent="-180975" eaLnBrk="1" hangingPunct="1"/>
            <a:r>
              <a:rPr lang="de-DE" sz="1200" dirty="0" smtClean="0"/>
              <a:t> </a:t>
            </a:r>
            <a:r>
              <a:rPr lang="de-DE" sz="1400" dirty="0" smtClean="0"/>
              <a:t>SNMPv1 (1990, RFC 1157)</a:t>
            </a:r>
          </a:p>
          <a:p>
            <a:pPr marL="809625" lvl="2" indent="-180975" eaLnBrk="1" hangingPunct="1"/>
            <a:r>
              <a:rPr lang="de-DE" sz="1400" dirty="0" smtClean="0"/>
              <a:t> SNMPv2 (1995, RFC 1141 - 1452)</a:t>
            </a:r>
          </a:p>
          <a:p>
            <a:pPr marL="809625" lvl="2" indent="-180975" eaLnBrk="1" hangingPunct="1"/>
            <a:r>
              <a:rPr lang="de-DE" sz="1400" dirty="0" smtClean="0"/>
              <a:t> SNMPv3  (2003, RFC 3410)</a:t>
            </a:r>
          </a:p>
          <a:p>
            <a:pPr marL="1071563" lvl="2" eaLnBrk="1" hangingPunct="1"/>
            <a:endParaRPr lang="de-DE" sz="800" dirty="0" smtClean="0"/>
          </a:p>
          <a:p>
            <a:pPr marL="717550" lvl="1" indent="-271463" eaLnBrk="1" hangingPunct="1">
              <a:buClr>
                <a:srgbClr val="969696"/>
              </a:buClr>
              <a:buSzPct val="150000"/>
              <a:buFont typeface="Arial Unicode MS" pitchFamily="34" charset="-128"/>
              <a:buChar char="☞"/>
            </a:pPr>
            <a:r>
              <a:rPr lang="de-DE" sz="1800" b="1" dirty="0" smtClean="0">
                <a:solidFill>
                  <a:srgbClr val="969696"/>
                </a:solidFill>
              </a:rPr>
              <a:t> Kern der Architektur</a:t>
            </a:r>
          </a:p>
          <a:p>
            <a:pPr marL="717550" lvl="1" indent="-271463" eaLnBrk="1" hangingPunct="1">
              <a:buClr>
                <a:srgbClr val="969696"/>
              </a:buClr>
              <a:buSzPct val="150000"/>
              <a:buFont typeface="Arial Unicode MS" pitchFamily="34" charset="-128"/>
              <a:buNone/>
            </a:pPr>
            <a:endParaRPr lang="de-DE" sz="1200" dirty="0" smtClean="0"/>
          </a:p>
          <a:p>
            <a:pPr marL="542925" lvl="1" indent="-276225" eaLnBrk="1" hangingPunct="1"/>
            <a:r>
              <a:rPr lang="de-DE" sz="1600" dirty="0" smtClean="0"/>
              <a:t>Anfrage/Antwort-Protokoll (wie HTTP)</a:t>
            </a:r>
          </a:p>
          <a:p>
            <a:pPr marL="893763" lvl="2" indent="-177800" eaLnBrk="1" hangingPunct="1"/>
            <a:r>
              <a:rPr lang="de-DE" sz="1400" dirty="0" smtClean="0"/>
              <a:t>Ausnahme:</a:t>
            </a:r>
            <a:r>
              <a:rPr lang="de-DE" sz="1400" b="1" dirty="0" smtClean="0">
                <a:solidFill>
                  <a:srgbClr val="990033"/>
                </a:solidFill>
              </a:rPr>
              <a:t> Traps</a:t>
            </a:r>
            <a:r>
              <a:rPr lang="de-DE" sz="1400" dirty="0" smtClean="0">
                <a:solidFill>
                  <a:srgbClr val="CC0000"/>
                </a:solidFill>
              </a:rPr>
              <a:t> </a:t>
            </a:r>
            <a:r>
              <a:rPr lang="de-DE" sz="1400" dirty="0" smtClean="0"/>
              <a:t>- Meldung über eingetretene Ereignisse</a:t>
            </a:r>
          </a:p>
          <a:p>
            <a:pPr marL="1071563" lvl="2" eaLnBrk="1" hangingPunct="1"/>
            <a:endParaRPr lang="de-DE" sz="1400" dirty="0" smtClean="0"/>
          </a:p>
          <a:p>
            <a:pPr marL="354013" eaLnBrk="1" hangingPunct="1"/>
            <a:endParaRPr lang="de-DE" sz="2200" dirty="0" smtClean="0"/>
          </a:p>
          <a:p>
            <a:pPr marL="896938" lvl="2" indent="0" eaLnBrk="1" hangingPunct="1">
              <a:buNone/>
            </a:pPr>
            <a:endParaRPr lang="de-DE" sz="1400" b="1" dirty="0" smtClean="0">
              <a:solidFill>
                <a:schemeClr val="accent2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E837BEBF-2C93-403F-9C77-2B130BF4D91D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0" y="2270123"/>
            <a:ext cx="542131" cy="3006726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 dirty="0">
                <a:latin typeface="Arial" charset="0"/>
              </a:rPr>
              <a:t>M</a:t>
            </a:r>
          </a:p>
          <a:p>
            <a:pPr algn="ctr"/>
            <a:r>
              <a:rPr lang="de-DE" sz="1600" dirty="0">
                <a:latin typeface="Arial" charset="0"/>
              </a:rPr>
              <a:t>A</a:t>
            </a:r>
          </a:p>
          <a:p>
            <a:pPr algn="ctr"/>
            <a:r>
              <a:rPr lang="de-DE" sz="1600" dirty="0">
                <a:latin typeface="Arial" charset="0"/>
              </a:rPr>
              <a:t>N</a:t>
            </a:r>
          </a:p>
          <a:p>
            <a:pPr algn="ctr"/>
            <a:r>
              <a:rPr lang="de-DE" sz="1600" dirty="0">
                <a:latin typeface="Arial" charset="0"/>
              </a:rPr>
              <a:t>A</a:t>
            </a:r>
          </a:p>
          <a:p>
            <a:pPr algn="ctr"/>
            <a:r>
              <a:rPr lang="de-DE" sz="1600" dirty="0">
                <a:latin typeface="Arial" charset="0"/>
              </a:rPr>
              <a:t>G</a:t>
            </a:r>
          </a:p>
          <a:p>
            <a:pPr algn="ctr"/>
            <a:r>
              <a:rPr lang="de-DE" sz="1600" dirty="0">
                <a:latin typeface="Arial" charset="0"/>
              </a:rPr>
              <a:t>E</a:t>
            </a:r>
          </a:p>
          <a:p>
            <a:pPr algn="ctr"/>
            <a:r>
              <a:rPr lang="de-DE" sz="1600" dirty="0">
                <a:latin typeface="Arial" charset="0"/>
              </a:rPr>
              <a:t>R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500511" y="2301875"/>
            <a:ext cx="536575" cy="2974974"/>
          </a:xfrm>
          <a:prstGeom prst="rect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M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A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N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A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G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E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R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8524875" y="2270122"/>
            <a:ext cx="506413" cy="3006727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A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G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E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N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latin typeface="Arial" charset="0"/>
              </a:rPr>
              <a:t>T</a:t>
            </a:r>
          </a:p>
          <a:p>
            <a:pPr algn="ctr"/>
            <a:endParaRPr lang="de-DE" dirty="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056864" y="2440281"/>
            <a:ext cx="1443647" cy="702218"/>
            <a:chOff x="1188" y="1538"/>
            <a:chExt cx="1563" cy="496"/>
          </a:xfrm>
        </p:grpSpPr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H="1">
              <a:off x="1250" y="1743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1188" y="1538"/>
              <a:ext cx="156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200" dirty="0" err="1" smtClean="0">
                  <a:latin typeface="Arial" charset="0"/>
                </a:rPr>
                <a:t>InformationRequest</a:t>
              </a:r>
              <a:endParaRPr lang="de-DE" sz="1200" dirty="0">
                <a:latin typeface="Arial" charset="0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1250" y="1969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1603" y="1804"/>
              <a:ext cx="73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200" dirty="0">
                  <a:latin typeface="Arial" charset="0"/>
                </a:rPr>
                <a:t>Response</a:t>
              </a:r>
            </a:p>
          </p:txBody>
        </p:sp>
      </p:grpSp>
      <p:grpSp>
        <p:nvGrpSpPr>
          <p:cNvPr id="15" name="Group 11"/>
          <p:cNvGrpSpPr>
            <a:grpSpLocks/>
          </p:cNvGrpSpPr>
          <p:nvPr/>
        </p:nvGrpSpPr>
        <p:grpSpPr bwMode="auto">
          <a:xfrm>
            <a:off x="7037048" y="2270123"/>
            <a:ext cx="1470180" cy="2549032"/>
            <a:chOff x="3059" y="1305"/>
            <a:chExt cx="1532" cy="1728"/>
          </a:xfrm>
        </p:grpSpPr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H="1">
              <a:off x="3074" y="1517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3174" y="1305"/>
              <a:ext cx="122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 dirty="0">
                  <a:latin typeface="Arial" charset="0"/>
                </a:rPr>
                <a:t>   </a:t>
              </a:r>
              <a:r>
                <a:rPr lang="de-DE" sz="1200" dirty="0" err="1" smtClean="0">
                  <a:latin typeface="Arial" charset="0"/>
                </a:rPr>
                <a:t>GetRequest</a:t>
              </a:r>
              <a:endParaRPr lang="de-DE" sz="1200" dirty="0">
                <a:latin typeface="Arial" charset="0"/>
              </a:endParaRP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H="1">
              <a:off x="3103" y="1709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3417" y="1535"/>
              <a:ext cx="55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200" dirty="0" smtClean="0">
                  <a:latin typeface="Arial" charset="0"/>
                </a:rPr>
                <a:t>Response</a:t>
              </a:r>
              <a:endParaRPr lang="de-DE" sz="1200" dirty="0">
                <a:latin typeface="Arial" charset="0"/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3074" y="1983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125" y="1757"/>
              <a:ext cx="1435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 dirty="0">
                  <a:latin typeface="Arial" charset="0"/>
                </a:rPr>
                <a:t> </a:t>
              </a:r>
              <a:r>
                <a:rPr lang="de-DE" sz="1200" dirty="0" err="1" smtClean="0">
                  <a:latin typeface="Arial" charset="0"/>
                </a:rPr>
                <a:t>GetNextRequest</a:t>
              </a:r>
              <a:endParaRPr lang="de-DE" sz="1200" dirty="0">
                <a:latin typeface="Arial" charset="0"/>
              </a:endParaRP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 flipV="1">
              <a:off x="3074" y="2158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3451" y="1976"/>
              <a:ext cx="55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200" dirty="0">
                  <a:latin typeface="Arial" charset="0"/>
                </a:rPr>
                <a:t>Response</a:t>
              </a: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3074" y="2421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174" y="2190"/>
              <a:ext cx="141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 dirty="0">
                  <a:latin typeface="Arial" charset="0"/>
                </a:rPr>
                <a:t> </a:t>
              </a:r>
              <a:r>
                <a:rPr lang="de-DE" sz="1200" dirty="0" err="1" smtClean="0">
                  <a:latin typeface="Arial" charset="0"/>
                </a:rPr>
                <a:t>GetBulkRequest</a:t>
              </a:r>
              <a:endParaRPr lang="de-DE" sz="1200" dirty="0">
                <a:latin typeface="Arial" charset="0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H="1" flipV="1">
              <a:off x="3059" y="2595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3441" y="2427"/>
              <a:ext cx="55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200" dirty="0">
                  <a:latin typeface="Arial" charset="0"/>
                </a:rPr>
                <a:t>Response</a:t>
              </a: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3074" y="2859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3142" y="2619"/>
              <a:ext cx="126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 dirty="0">
                  <a:latin typeface="Arial" charset="0"/>
                </a:rPr>
                <a:t>   </a:t>
              </a:r>
              <a:r>
                <a:rPr lang="de-DE" sz="1600" dirty="0" smtClean="0">
                  <a:latin typeface="Arial" charset="0"/>
                </a:rPr>
                <a:t> </a:t>
              </a:r>
              <a:r>
                <a:rPr lang="de-DE" sz="1200" dirty="0" err="1" smtClean="0">
                  <a:latin typeface="Arial" charset="0"/>
                </a:rPr>
                <a:t>SetRequest</a:t>
              </a:r>
              <a:endParaRPr lang="de-DE" sz="1200" dirty="0">
                <a:latin typeface="Arial" charset="0"/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H="1" flipV="1">
              <a:off x="3075" y="3025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3500" y="2859"/>
              <a:ext cx="55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200" dirty="0">
                  <a:latin typeface="Arial" charset="0"/>
                </a:rPr>
                <a:t>Response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7042977" y="4894260"/>
            <a:ext cx="1470180" cy="276225"/>
            <a:chOff x="3074" y="3129"/>
            <a:chExt cx="1488" cy="174"/>
          </a:xfrm>
        </p:grpSpPr>
        <p:sp>
          <p:nvSpPr>
            <p:cNvPr id="33" name="Line 29"/>
            <p:cNvSpPr>
              <a:spLocks noChangeShapeType="1"/>
            </p:cNvSpPr>
            <p:nvPr/>
          </p:nvSpPr>
          <p:spPr bwMode="auto">
            <a:xfrm flipH="1">
              <a:off x="3074" y="3303"/>
              <a:ext cx="1488" cy="0"/>
            </a:xfrm>
            <a:prstGeom prst="line">
              <a:avLst/>
            </a:prstGeom>
            <a:noFill/>
            <a:ln w="9525">
              <a:solidFill>
                <a:srgbClr val="99003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3608" y="3129"/>
              <a:ext cx="31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200" dirty="0">
                  <a:solidFill>
                    <a:srgbClr val="990033"/>
                  </a:solidFill>
                  <a:latin typeface="Arial" charset="0"/>
                </a:rPr>
                <a:t>Trap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1000"/>
                                        <p:tgtEl>
                                          <p:spTgt spid="188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188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43855A03-1940-4322-A01F-FAACE92738B6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0330"/>
            <a:ext cx="7772400" cy="781878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Elemente der Internet-NM-Architektur</a:t>
            </a:r>
            <a:r>
              <a:rPr lang="de-DE" baseline="30000" dirty="0" smtClean="0">
                <a:solidFill>
                  <a:schemeClr val="bg2"/>
                </a:solidFill>
              </a:rPr>
              <a:t>1</a:t>
            </a:r>
            <a:r>
              <a:rPr lang="de-DE" dirty="0" smtClean="0">
                <a:solidFill>
                  <a:schemeClr val="bg2"/>
                </a:solidFill>
              </a:rPr>
              <a:t> (3)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90750"/>
            <a:ext cx="3707296" cy="3332163"/>
          </a:xfrm>
        </p:spPr>
        <p:txBody>
          <a:bodyPr/>
          <a:lstStyle/>
          <a:p>
            <a:pPr eaLnBrk="1" hangingPunct="1"/>
            <a:r>
              <a:rPr lang="de-DE" b="1" dirty="0" smtClean="0">
                <a:solidFill>
                  <a:srgbClr val="990033"/>
                </a:solidFill>
              </a:rPr>
              <a:t>Informationsmodell</a:t>
            </a:r>
          </a:p>
          <a:p>
            <a:pPr eaLnBrk="1" hangingPunct="1">
              <a:buFont typeface="Wingdings" pitchFamily="2" charset="2"/>
              <a:buNone/>
            </a:pPr>
            <a:endParaRPr lang="de-DE" sz="900" b="1" dirty="0" smtClean="0">
              <a:solidFill>
                <a:srgbClr val="969696"/>
              </a:solidFill>
            </a:endParaRPr>
          </a:p>
          <a:p>
            <a:pPr lvl="1" eaLnBrk="1" hangingPunct="1"/>
            <a:r>
              <a:rPr lang="de-DE" dirty="0" smtClean="0"/>
              <a:t>SNMPv1 bzw. 2 – SMI (</a:t>
            </a:r>
            <a:r>
              <a:rPr lang="de-DE" i="1" dirty="0" smtClean="0"/>
              <a:t>Structured Management Information</a:t>
            </a:r>
            <a:r>
              <a:rPr lang="de-DE" dirty="0" smtClean="0"/>
              <a:t>)</a:t>
            </a:r>
          </a:p>
          <a:p>
            <a:pPr lvl="2" indent="-273050" eaLnBrk="1" hangingPunct="1"/>
            <a:r>
              <a:rPr lang="de-DE" sz="1400" dirty="0" smtClean="0"/>
              <a:t>nicht objekt-orientiert</a:t>
            </a:r>
          </a:p>
          <a:p>
            <a:pPr lvl="2" indent="-273050" eaLnBrk="1" hangingPunct="1"/>
            <a:r>
              <a:rPr lang="de-DE" sz="1400" dirty="0" smtClean="0"/>
              <a:t>typisierte Variablen</a:t>
            </a:r>
          </a:p>
          <a:p>
            <a:pPr lvl="2" indent="-273050" eaLnBrk="1" hangingPunct="1"/>
            <a:r>
              <a:rPr lang="de-DE" sz="1400" dirty="0" smtClean="0"/>
              <a:t>Beschreibung in ASN.1</a:t>
            </a:r>
          </a:p>
          <a:p>
            <a:pPr lvl="2" indent="-273050" eaLnBrk="1" hangingPunct="1"/>
            <a:r>
              <a:rPr lang="de-DE" sz="1400" dirty="0" smtClean="0"/>
              <a:t>Abspeicherung in Management Information Bases (MIB)</a:t>
            </a:r>
          </a:p>
          <a:p>
            <a:pPr lvl="2" eaLnBrk="1" hangingPunct="1">
              <a:buFont typeface="Wingdings" pitchFamily="2" charset="2"/>
              <a:buNone/>
            </a:pPr>
            <a:endParaRPr lang="de-DE" sz="2000" dirty="0" smtClean="0"/>
          </a:p>
          <a:p>
            <a:pPr eaLnBrk="1" hangingPunct="1">
              <a:buFont typeface="Wingdings" pitchFamily="2" charset="2"/>
              <a:buNone/>
            </a:pPr>
            <a:endParaRPr lang="de-DE" dirty="0" smtClean="0"/>
          </a:p>
        </p:txBody>
      </p:sp>
      <p:grpSp>
        <p:nvGrpSpPr>
          <p:cNvPr id="6" name="Gruppieren 5"/>
          <p:cNvGrpSpPr/>
          <p:nvPr/>
        </p:nvGrpSpPr>
        <p:grpSpPr>
          <a:xfrm>
            <a:off x="4393096" y="1435314"/>
            <a:ext cx="4532610" cy="4192579"/>
            <a:chOff x="296863" y="1512886"/>
            <a:chExt cx="7071942" cy="690314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232025" y="1512886"/>
              <a:ext cx="1547813" cy="122396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182037" y="1547812"/>
              <a:ext cx="1646200" cy="658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sz="1000" dirty="0" err="1"/>
                <a:t>Managed</a:t>
              </a:r>
              <a:r>
                <a:rPr lang="de-DE" sz="1000" dirty="0"/>
                <a:t> </a:t>
              </a:r>
              <a:r>
                <a:rPr lang="de-DE" sz="1000" dirty="0" err="1"/>
                <a:t>Node</a:t>
              </a:r>
              <a:endParaRPr lang="de-DE" sz="1000" dirty="0"/>
            </a:p>
            <a:p>
              <a:pPr algn="ctr" eaLnBrk="1" hangingPunct="1"/>
              <a:r>
                <a:rPr lang="de-DE" sz="1000" dirty="0"/>
                <a:t>(z. B. Server)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484437" y="2274666"/>
              <a:ext cx="1042987" cy="32385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Agent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232025" y="2989263"/>
              <a:ext cx="1547813" cy="266382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200395" y="2976571"/>
              <a:ext cx="1547814" cy="912167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sz="1000" dirty="0" err="1"/>
                <a:t>Managed</a:t>
              </a:r>
              <a:r>
                <a:rPr lang="de-DE" sz="1000" dirty="0"/>
                <a:t> </a:t>
              </a:r>
              <a:r>
                <a:rPr lang="de-DE" sz="1000" dirty="0" err="1"/>
                <a:t>Node</a:t>
              </a:r>
              <a:endParaRPr lang="de-DE" sz="1000" dirty="0"/>
            </a:p>
            <a:p>
              <a:pPr algn="ctr" eaLnBrk="1" hangingPunct="1"/>
              <a:r>
                <a:rPr lang="de-DE" sz="1000" dirty="0"/>
                <a:t>(z. B. Router)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92375" y="3887788"/>
              <a:ext cx="1042988" cy="15494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dirty="0"/>
            </a:p>
            <a:p>
              <a:pPr algn="ctr"/>
              <a:endParaRPr lang="de-DE" dirty="0"/>
            </a:p>
            <a:p>
              <a:pPr algn="ctr"/>
              <a:endParaRPr lang="de-DE" dirty="0"/>
            </a:p>
            <a:p>
              <a:pPr algn="ctr"/>
              <a:endParaRPr lang="de-DE" dirty="0"/>
            </a:p>
            <a:p>
              <a:pPr algn="ctr"/>
              <a:endParaRPr lang="de-DE" dirty="0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2555875" y="4356100"/>
              <a:ext cx="900113" cy="576263"/>
            </a:xfrm>
            <a:prstGeom prst="roundRect">
              <a:avLst>
                <a:gd name="adj" fmla="val 16667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Agenten-</a:t>
              </a:r>
            </a:p>
            <a:p>
              <a:pPr algn="ctr"/>
              <a:r>
                <a:rPr lang="de-DE" sz="1200" dirty="0"/>
                <a:t>MIB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232025" y="5834063"/>
              <a:ext cx="1557339" cy="156096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200" dirty="0">
                <a:latin typeface="+mn-lt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249488" y="5935192"/>
              <a:ext cx="1522413" cy="912167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sz="1000" dirty="0" err="1" smtClean="0"/>
                <a:t>Managed</a:t>
              </a:r>
              <a:r>
                <a:rPr lang="de-DE" sz="1000" dirty="0" smtClean="0"/>
                <a:t> </a:t>
              </a:r>
              <a:r>
                <a:rPr lang="de-DE" sz="1000" dirty="0" err="1" smtClean="0"/>
                <a:t>Node</a:t>
              </a:r>
              <a:endParaRPr lang="de-DE" sz="1000" dirty="0"/>
            </a:p>
            <a:p>
              <a:pPr algn="ctr" eaLnBrk="1" hangingPunct="1"/>
              <a:r>
                <a:rPr lang="de-DE" sz="1000" dirty="0"/>
                <a:t>(z. B. PC)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481262" y="6965949"/>
              <a:ext cx="1019174" cy="32385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Agent</a:t>
              </a: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96863" y="2655888"/>
              <a:ext cx="1042987" cy="32385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200" dirty="0">
                  <a:latin typeface="+mn-lt"/>
                </a:rPr>
                <a:t>Manager</a:t>
              </a: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98450" y="5689600"/>
              <a:ext cx="1042988" cy="32385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200" dirty="0">
                  <a:latin typeface="+mn-lt"/>
                </a:rPr>
                <a:t>Manager</a:t>
              </a:r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1404938" y="2916238"/>
              <a:ext cx="1112670" cy="1275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H="1">
              <a:off x="1377951" y="2436591"/>
              <a:ext cx="1114424" cy="3716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 flipH="1">
              <a:off x="1377949" y="4321175"/>
              <a:ext cx="1071562" cy="1512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>
              <a:off x="1377951" y="5942014"/>
              <a:ext cx="1103312" cy="1286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utoShape 25"/>
            <p:cNvSpPr>
              <a:spLocks noChangeArrowheads="1"/>
            </p:cNvSpPr>
            <p:nvPr/>
          </p:nvSpPr>
          <p:spPr bwMode="auto">
            <a:xfrm>
              <a:off x="4569617" y="1927880"/>
              <a:ext cx="1803257" cy="5467142"/>
            </a:xfrm>
            <a:prstGeom prst="roundRect">
              <a:avLst>
                <a:gd name="adj" fmla="val 16667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4574016" y="1998557"/>
              <a:ext cx="1908811" cy="1064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1200" dirty="0"/>
                <a:t>Internet-MIB</a:t>
              </a:r>
            </a:p>
            <a:p>
              <a:pPr eaLnBrk="1" hangingPunct="1"/>
              <a:r>
                <a:rPr lang="de-DE" sz="1200" dirty="0"/>
                <a:t>(MIB II und</a:t>
              </a:r>
            </a:p>
            <a:p>
              <a:pPr eaLnBrk="1" hangingPunct="1"/>
              <a:r>
                <a:rPr lang="de-DE" sz="1200" dirty="0"/>
                <a:t>Erweiterungen)</a:t>
              </a: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4631121" y="6163977"/>
              <a:ext cx="1908812" cy="1064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1200" dirty="0"/>
                <a:t>Internet</a:t>
              </a:r>
            </a:p>
            <a:p>
              <a:pPr eaLnBrk="1" hangingPunct="1"/>
              <a:r>
                <a:rPr lang="de-DE" sz="1200" dirty="0"/>
                <a:t>Registrierungs-</a:t>
              </a:r>
            </a:p>
            <a:p>
              <a:pPr eaLnBrk="1" hangingPunct="1"/>
              <a:r>
                <a:rPr lang="de-DE" sz="1200" dirty="0"/>
                <a:t>baum</a:t>
              </a:r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>
              <a:off x="3286125" y="4716463"/>
              <a:ext cx="1908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3754438" y="4191520"/>
              <a:ext cx="2273966" cy="506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1400" dirty="0"/>
                <a:t>Strukturierungs-</a:t>
              </a: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3754438" y="4716463"/>
              <a:ext cx="1451118" cy="506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1400" dirty="0"/>
                <a:t>vorgaben</a:t>
              </a:r>
            </a:p>
          </p:txBody>
        </p:sp>
        <p:sp>
          <p:nvSpPr>
            <p:cNvPr id="29" name="Text Box 32"/>
            <p:cNvSpPr txBox="1">
              <a:spLocks noChangeArrowheads="1"/>
            </p:cNvSpPr>
            <p:nvPr/>
          </p:nvSpPr>
          <p:spPr bwMode="auto">
            <a:xfrm>
              <a:off x="747376" y="7909274"/>
              <a:ext cx="2448641" cy="506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1400" dirty="0"/>
                <a:t>Verteiltes System</a:t>
              </a: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4427053" y="7655894"/>
              <a:ext cx="2941752" cy="506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1400" dirty="0"/>
                <a:t>Standard-Dokumente</a:t>
              </a:r>
            </a:p>
          </p:txBody>
        </p:sp>
      </p:grpSp>
      <p:sp>
        <p:nvSpPr>
          <p:cNvPr id="3" name="Rechteck 2"/>
          <p:cNvSpPr/>
          <p:nvPr/>
        </p:nvSpPr>
        <p:spPr>
          <a:xfrm>
            <a:off x="5816435" y="2858304"/>
            <a:ext cx="585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200" dirty="0">
                <a:latin typeface="+mn-lt"/>
              </a:rPr>
              <a:t>Agent</a:t>
            </a:r>
          </a:p>
        </p:txBody>
      </p:sp>
      <p:grpSp>
        <p:nvGrpSpPr>
          <p:cNvPr id="58" name="Group 35"/>
          <p:cNvGrpSpPr>
            <a:grpSpLocks/>
          </p:cNvGrpSpPr>
          <p:nvPr/>
        </p:nvGrpSpPr>
        <p:grpSpPr bwMode="auto">
          <a:xfrm>
            <a:off x="1149041" y="5716447"/>
            <a:ext cx="5891212" cy="398463"/>
            <a:chOff x="729" y="3590"/>
            <a:chExt cx="3424" cy="250"/>
          </a:xfrm>
        </p:grpSpPr>
        <p:sp>
          <p:nvSpPr>
            <p:cNvPr id="59" name="Text Box 36"/>
            <p:cNvSpPr txBox="1">
              <a:spLocks noChangeArrowheads="1"/>
            </p:cNvSpPr>
            <p:nvPr/>
          </p:nvSpPr>
          <p:spPr bwMode="auto">
            <a:xfrm>
              <a:off x="861" y="3590"/>
              <a:ext cx="32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AutoNum type="arabicParenR"/>
                <a:defRPr/>
              </a:pPr>
              <a:r>
                <a:rPr lang="de-DE" sz="1000" dirty="0" smtClean="0">
                  <a:latin typeface="Times New Roman" pitchFamily="18" charset="0"/>
                </a:rPr>
                <a:t>entnommen: Hegering, H.-G.; </a:t>
              </a:r>
              <a:r>
                <a:rPr lang="de-DE" sz="1000" dirty="0" err="1" smtClean="0">
                  <a:latin typeface="Times New Roman" pitchFamily="18" charset="0"/>
                </a:rPr>
                <a:t>Abeck</a:t>
              </a:r>
              <a:r>
                <a:rPr lang="de-DE" sz="1000" dirty="0" smtClean="0">
                  <a:latin typeface="Times New Roman" pitchFamily="18" charset="0"/>
                </a:rPr>
                <a:t>, S.; Neumair, B.: Integriertes Management vernetzter Systeme:</a:t>
              </a:r>
            </a:p>
            <a:p>
              <a:pPr>
                <a:defRPr/>
              </a:pPr>
              <a:r>
                <a:rPr lang="de-DE" sz="10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     Konzepte, Architekturen und deren betrieblicher Einsatz. </a:t>
              </a:r>
              <a:r>
                <a:rPr lang="de-DE" sz="1000" dirty="0" err="1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dpunkt.verlag</a:t>
              </a:r>
              <a:r>
                <a:rPr lang="de-DE" sz="100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, 1999.</a:t>
              </a:r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729" y="3590"/>
              <a:ext cx="18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58084871-EEBA-4007-B91B-1A59821EED4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54313"/>
            <a:ext cx="7772400" cy="1131887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II.6</a:t>
            </a:r>
            <a:br>
              <a:rPr lang="de-DE" dirty="0" smtClean="0">
                <a:solidFill>
                  <a:schemeClr val="bg2"/>
                </a:solidFill>
              </a:rPr>
            </a:br>
            <a:r>
              <a:rPr lang="de-DE" sz="1200" dirty="0" smtClean="0">
                <a:solidFill>
                  <a:schemeClr val="bg2"/>
                </a:solidFill>
              </a:rPr>
              <a:t/>
            </a:r>
            <a:br>
              <a:rPr lang="de-DE" sz="1200" dirty="0" smtClean="0">
                <a:solidFill>
                  <a:schemeClr val="bg2"/>
                </a:solidFill>
              </a:rPr>
            </a:br>
            <a:r>
              <a:rPr lang="de-DE" dirty="0" smtClean="0">
                <a:solidFill>
                  <a:schemeClr val="bg2"/>
                </a:solidFill>
              </a:rPr>
              <a:t>Netzmanagement</a:t>
            </a:r>
            <a:r>
              <a:rPr lang="de-DE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C8F5E41E-9FE4-4611-BFF0-607FB378936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55374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Netzmanagement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661286"/>
            <a:ext cx="8100391" cy="3886200"/>
          </a:xfrm>
        </p:spPr>
        <p:txBody>
          <a:bodyPr/>
          <a:lstStyle/>
          <a:p>
            <a:pPr eaLnBrk="1" hangingPunct="1"/>
            <a:endParaRPr lang="de-DE" b="1" dirty="0" smtClean="0">
              <a:solidFill>
                <a:srgbClr val="669900"/>
              </a:solidFill>
            </a:endParaRPr>
          </a:p>
          <a:p>
            <a:pPr eaLnBrk="1" hangingPunct="1"/>
            <a:r>
              <a:rPr lang="de-DE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</a:t>
            </a:r>
          </a:p>
          <a:p>
            <a:pPr eaLnBrk="1" hangingPunct="1">
              <a:buFont typeface="Wingdings" pitchFamily="2" charset="2"/>
              <a:buNone/>
            </a:pPr>
            <a:endParaRPr lang="de-DE" sz="1200" dirty="0" smtClean="0">
              <a:solidFill>
                <a:srgbClr val="969696"/>
              </a:solidFill>
            </a:endParaRPr>
          </a:p>
          <a:p>
            <a:pPr marL="717550" lvl="1" indent="-271463" eaLnBrk="1" hangingPunct="1"/>
            <a:r>
              <a:rPr lang="de-DE" sz="1800" b="1" dirty="0" smtClean="0">
                <a:solidFill>
                  <a:srgbClr val="990033"/>
                </a:solidFill>
              </a:rPr>
              <a:t>Hegering, H.-G.; </a:t>
            </a:r>
            <a:r>
              <a:rPr lang="de-DE" sz="1800" b="1" dirty="0" err="1" smtClean="0">
                <a:solidFill>
                  <a:srgbClr val="990033"/>
                </a:solidFill>
              </a:rPr>
              <a:t>Abeck</a:t>
            </a:r>
            <a:r>
              <a:rPr lang="de-DE" sz="1800" b="1" dirty="0" smtClean="0">
                <a:solidFill>
                  <a:srgbClr val="990033"/>
                </a:solidFill>
              </a:rPr>
              <a:t>, S.; Neumair, B.:</a:t>
            </a:r>
            <a:r>
              <a:rPr lang="de-DE" sz="1800" dirty="0" smtClean="0"/>
              <a:t> Integriertes Management vernetzter Systeme: Konzepte, Architekturen und deren betrieblicher Einsatz. dpunkt.verlag,1999</a:t>
            </a:r>
          </a:p>
          <a:p>
            <a:pPr marL="0" indent="0">
              <a:buNone/>
            </a:pPr>
            <a:endParaRPr lang="de-DE" dirty="0"/>
          </a:p>
          <a:p>
            <a:pPr lvl="1"/>
            <a:r>
              <a:rPr lang="de-DE" dirty="0" smtClean="0"/>
              <a:t> </a:t>
            </a:r>
            <a:r>
              <a:rPr lang="de-DE" sz="1800" b="1" dirty="0" err="1" smtClean="0">
                <a:solidFill>
                  <a:srgbClr val="990033"/>
                </a:solidFill>
              </a:rPr>
              <a:t>Dinger,J</a:t>
            </a:r>
            <a:r>
              <a:rPr lang="de-DE" sz="1800" b="1" dirty="0" smtClean="0">
                <a:solidFill>
                  <a:srgbClr val="990033"/>
                </a:solidFill>
              </a:rPr>
              <a:t>.; Hartenstein, H.:</a:t>
            </a:r>
            <a:r>
              <a:rPr lang="de-DE" sz="1800" dirty="0" smtClean="0"/>
              <a:t> Netzwerk- </a:t>
            </a:r>
            <a:r>
              <a:rPr lang="de-DE" sz="1800" dirty="0"/>
              <a:t>und </a:t>
            </a:r>
            <a:r>
              <a:rPr lang="de-DE" sz="1800" dirty="0" smtClean="0"/>
              <a:t>IT-</a:t>
            </a:r>
            <a:r>
              <a:rPr lang="de-DE" sz="1800" dirty="0" err="1" smtClean="0"/>
              <a:t>Sicherheitsmanagent</a:t>
            </a:r>
            <a:r>
              <a:rPr lang="de-DE" sz="1800" dirty="0" smtClean="0"/>
              <a:t> – </a:t>
            </a:r>
            <a:br>
              <a:rPr lang="de-DE" sz="1800" dirty="0" smtClean="0"/>
            </a:br>
            <a:r>
              <a:rPr lang="de-DE" sz="1800" dirty="0" smtClean="0"/>
              <a:t> Eine Einführung. Universitätsverlag Karlsruhe, 2008</a:t>
            </a:r>
            <a:endParaRPr lang="de-DE" sz="1800" dirty="0"/>
          </a:p>
          <a:p>
            <a:pPr marL="717550" lvl="1" indent="-271463" eaLnBrk="1" hangingPunct="1"/>
            <a:endParaRPr lang="de-DE" sz="1800" dirty="0" smtClean="0"/>
          </a:p>
        </p:txBody>
      </p:sp>
      <p:grpSp>
        <p:nvGrpSpPr>
          <p:cNvPr id="9222" name="Group 4"/>
          <p:cNvGrpSpPr>
            <a:grpSpLocks/>
          </p:cNvGrpSpPr>
          <p:nvPr/>
        </p:nvGrpSpPr>
        <p:grpSpPr bwMode="auto">
          <a:xfrm>
            <a:off x="6825491" y="4620695"/>
            <a:ext cx="1249362" cy="1325563"/>
            <a:chOff x="4307" y="3235"/>
            <a:chExt cx="651" cy="579"/>
          </a:xfrm>
        </p:grpSpPr>
        <p:pic>
          <p:nvPicPr>
            <p:cNvPr id="9223" name="Picture 5" descr="AN00790_[1]"/>
            <p:cNvPicPr preferRelativeResize="0"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4307" y="3235"/>
              <a:ext cx="555" cy="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224" name="Text Box 6"/>
            <p:cNvSpPr txBox="1">
              <a:spLocks noChangeArrowheads="1"/>
            </p:cNvSpPr>
            <p:nvPr/>
          </p:nvSpPr>
          <p:spPr bwMode="auto">
            <a:xfrm>
              <a:off x="4862" y="3543"/>
              <a:ext cx="96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6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89FD3E92-797F-4DBE-8435-E6F04B692E11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54313"/>
            <a:ext cx="7772400" cy="1131887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II.6.1</a:t>
            </a:r>
            <a:br>
              <a:rPr lang="de-DE" dirty="0" smtClean="0">
                <a:solidFill>
                  <a:schemeClr val="bg2"/>
                </a:solidFill>
              </a:rPr>
            </a:br>
            <a:r>
              <a:rPr lang="de-DE" sz="1200" dirty="0" smtClean="0">
                <a:solidFill>
                  <a:schemeClr val="bg2"/>
                </a:solidFill>
              </a:rPr>
              <a:t/>
            </a:r>
            <a:br>
              <a:rPr lang="de-DE" sz="1200" dirty="0" smtClean="0">
                <a:solidFill>
                  <a:schemeClr val="bg2"/>
                </a:solidFill>
              </a:rPr>
            </a:br>
            <a:r>
              <a:rPr lang="de-DE" dirty="0" smtClean="0">
                <a:solidFill>
                  <a:schemeClr val="bg2"/>
                </a:solidFill>
              </a:rPr>
              <a:t>Aufgaben und Funktionen des Netzmanagements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0F257C97-BF07-4948-9239-4E5449980F9E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chemeClr val="bg2"/>
                </a:solidFill>
              </a:rPr>
              <a:t>Netzmanagement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de-DE" smtClean="0"/>
              <a:t>In Netzen, die aus mehreren hundert oder tausend Knoten bestehen, ist die Überwachung, Steuerung und Optimierung der Funktionsfähigkeit des Netzes nur durch den Einsatz spezieller Netzmanagement-Werkzeuge möglich.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</a:pPr>
            <a:endParaRPr lang="de-DE" sz="800" smtClean="0"/>
          </a:p>
          <a:p>
            <a:pPr marL="0" indent="0" algn="just" eaLnBrk="1" hangingPunct="1">
              <a:lnSpc>
                <a:spcPct val="90000"/>
              </a:lnSpc>
              <a:spcBef>
                <a:spcPts val="1200"/>
              </a:spcBef>
            </a:pPr>
            <a:r>
              <a:rPr lang="de-DE" smtClean="0"/>
              <a:t> </a:t>
            </a:r>
            <a:r>
              <a:rPr lang="de-DE" b="1" smtClean="0">
                <a:solidFill>
                  <a:srgbClr val="990033"/>
                </a:solidFill>
              </a:rPr>
              <a:t>Netzmanagement</a:t>
            </a:r>
          </a:p>
          <a:p>
            <a:pPr marL="717550" lvl="1" indent="-271463" eaLnBrk="1" hangingPunct="1">
              <a:lnSpc>
                <a:spcPct val="90000"/>
              </a:lnSpc>
            </a:pPr>
            <a:endParaRPr lang="de-DE" sz="700" smtClean="0"/>
          </a:p>
          <a:p>
            <a:pPr marL="717550" lvl="1" indent="-271463" eaLnBrk="1" hangingPunct="1">
              <a:lnSpc>
                <a:spcPct val="90000"/>
              </a:lnSpc>
            </a:pPr>
            <a:r>
              <a:rPr lang="de-DE" smtClean="0"/>
              <a:t>Gesamtheit der Maßnahmen, die einen effektiven und effizienten, an den Zielen und Diensten eines Unternehmens ausgerichteten Einsatz eines vernetzten Systems samt seiner Anwendungen sicherstellen.</a:t>
            </a:r>
          </a:p>
          <a:p>
            <a:pPr marL="1071563" lvl="2" algn="just" eaLnBrk="1" hangingPunct="1">
              <a:lnSpc>
                <a:spcPct val="90000"/>
              </a:lnSpc>
              <a:spcBef>
                <a:spcPts val="1200"/>
              </a:spcBef>
            </a:pPr>
            <a:r>
              <a:rPr lang="de-DE" sz="1400" smtClean="0"/>
              <a:t>betrifft: Verfahren, Programme, techn. Systeme und Personal</a:t>
            </a:r>
          </a:p>
          <a:p>
            <a:pPr marL="1071563" lvl="2" eaLnBrk="1" hangingPunct="1">
              <a:lnSpc>
                <a:spcPct val="90000"/>
              </a:lnSpc>
              <a:spcBef>
                <a:spcPts val="1200"/>
              </a:spcBef>
            </a:pPr>
            <a:r>
              <a:rPr lang="de-DE" sz="1400" smtClean="0"/>
              <a:t>heutzutage über (automatische) Netzmanagement-Plattformen </a:t>
            </a:r>
            <a:br>
              <a:rPr lang="de-DE" sz="1400" smtClean="0"/>
            </a:br>
            <a:r>
              <a:rPr lang="de-DE" sz="1400" smtClean="0"/>
              <a:t>realisiert</a:t>
            </a:r>
          </a:p>
          <a:p>
            <a:pPr marL="0" indent="0" eaLnBrk="1" hangingPunct="1">
              <a:lnSpc>
                <a:spcPct val="90000"/>
              </a:lnSpc>
            </a:pPr>
            <a:endParaRPr lang="de-DE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Rechnernetze                                                                             Cluj, Wintersemester 2019/20</a:t>
            </a:r>
            <a:endParaRPr lang="de-DE"/>
          </a:p>
        </p:txBody>
      </p:sp>
      <p:sp>
        <p:nvSpPr>
          <p:cNvPr id="56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II.6/</a:t>
            </a:r>
            <a:fld id="{AF0BE4DC-7E2C-4F90-8AA8-E8E4638AAC8F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06463"/>
          </a:xfrm>
        </p:spPr>
        <p:txBody>
          <a:bodyPr/>
          <a:lstStyle/>
          <a:p>
            <a:pPr eaLnBrk="1" hangingPunct="1"/>
            <a:r>
              <a:rPr lang="de-DE" smtClean="0">
                <a:solidFill>
                  <a:schemeClr val="bg2"/>
                </a:solidFill>
              </a:rPr>
              <a:t>Ebenen eines integrierten Managements</a:t>
            </a:r>
            <a:r>
              <a:rPr lang="de-DE" baseline="3000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903288" y="1568450"/>
            <a:ext cx="377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969696"/>
                </a:solidFill>
                <a:latin typeface="Arial Narrow" pitchFamily="34" charset="0"/>
              </a:rPr>
              <a:t>Zu managende Objekte und Ressourcen</a:t>
            </a:r>
            <a:endParaRPr lang="de-DE" sz="1800" b="1">
              <a:solidFill>
                <a:srgbClr val="969696"/>
              </a:solidFill>
              <a:latin typeface="Arial Narrow" pitchFamily="34" charset="0"/>
            </a:endParaRP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4795838" y="1568450"/>
            <a:ext cx="362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solidFill>
                  <a:srgbClr val="969696"/>
                </a:solidFill>
                <a:latin typeface="Arial Narrow" pitchFamily="34" charset="0"/>
              </a:rPr>
              <a:t>Ebenen des integrierten Managements</a:t>
            </a:r>
            <a:endParaRPr lang="de-DE" sz="1800" b="1">
              <a:solidFill>
                <a:srgbClr val="969696"/>
              </a:solidFill>
              <a:latin typeface="Arial Narrow" pitchFamily="34" charset="0"/>
            </a:endParaRPr>
          </a:p>
        </p:txBody>
      </p:sp>
      <p:sp>
        <p:nvSpPr>
          <p:cNvPr id="140325" name="Line 37"/>
          <p:cNvSpPr>
            <a:spLocks noChangeShapeType="1"/>
          </p:cNvSpPr>
          <p:nvPr/>
        </p:nvSpPr>
        <p:spPr bwMode="auto">
          <a:xfrm>
            <a:off x="4886325" y="3092450"/>
            <a:ext cx="35179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326" name="Line 38"/>
          <p:cNvSpPr>
            <a:spLocks noChangeShapeType="1"/>
          </p:cNvSpPr>
          <p:nvPr/>
        </p:nvSpPr>
        <p:spPr bwMode="auto">
          <a:xfrm>
            <a:off x="4886325" y="4094163"/>
            <a:ext cx="35179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327" name="Line 39"/>
          <p:cNvSpPr>
            <a:spLocks noChangeShapeType="1"/>
          </p:cNvSpPr>
          <p:nvPr/>
        </p:nvSpPr>
        <p:spPr bwMode="auto">
          <a:xfrm>
            <a:off x="4886325" y="4762500"/>
            <a:ext cx="35179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40375" name="Group 87"/>
          <p:cNvGrpSpPr>
            <a:grpSpLocks/>
          </p:cNvGrpSpPr>
          <p:nvPr/>
        </p:nvGrpSpPr>
        <p:grpSpPr bwMode="auto">
          <a:xfrm>
            <a:off x="5024438" y="3257550"/>
            <a:ext cx="2838450" cy="812800"/>
            <a:chOff x="3165" y="2096"/>
            <a:chExt cx="1788" cy="512"/>
          </a:xfrm>
        </p:grpSpPr>
        <p:sp>
          <p:nvSpPr>
            <p:cNvPr id="12343" name="Text Box 42"/>
            <p:cNvSpPr txBox="1">
              <a:spLocks noChangeArrowheads="1"/>
            </p:cNvSpPr>
            <p:nvPr/>
          </p:nvSpPr>
          <p:spPr bwMode="auto">
            <a:xfrm>
              <a:off x="3165" y="2096"/>
              <a:ext cx="17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Anwendungsmanagement</a:t>
              </a:r>
              <a:endParaRPr lang="de-DE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44" name="Text Box 43"/>
            <p:cNvSpPr txBox="1">
              <a:spLocks noChangeArrowheads="1"/>
            </p:cNvSpPr>
            <p:nvPr/>
          </p:nvSpPr>
          <p:spPr bwMode="auto">
            <a:xfrm>
              <a:off x="3186" y="2377"/>
              <a:ext cx="17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Informationsmanagement</a:t>
              </a:r>
              <a:endParaRPr lang="de-DE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40332" name="Text Box 44"/>
          <p:cNvSpPr txBox="1">
            <a:spLocks noChangeArrowheads="1"/>
          </p:cNvSpPr>
          <p:nvPr/>
        </p:nvSpPr>
        <p:spPr bwMode="auto">
          <a:xfrm>
            <a:off x="5265738" y="4267200"/>
            <a:ext cx="235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  <a:latin typeface="Arial" charset="0"/>
              </a:rPr>
              <a:t>System-Management</a:t>
            </a:r>
            <a:endParaRPr lang="de-DE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0333" name="Text Box 45"/>
          <p:cNvSpPr txBox="1">
            <a:spLocks noChangeArrowheads="1"/>
          </p:cNvSpPr>
          <p:nvPr/>
        </p:nvSpPr>
        <p:spPr bwMode="auto">
          <a:xfrm>
            <a:off x="5407025" y="4997450"/>
            <a:ext cx="207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 b="1">
                <a:solidFill>
                  <a:srgbClr val="990033"/>
                </a:solidFill>
                <a:latin typeface="Arial" charset="0"/>
              </a:rPr>
              <a:t>Netzmanagement</a:t>
            </a:r>
            <a:endParaRPr lang="de-DE" sz="1800" b="1">
              <a:solidFill>
                <a:srgbClr val="990033"/>
              </a:solidFill>
              <a:latin typeface="Arial" charset="0"/>
            </a:endParaRPr>
          </a:p>
        </p:txBody>
      </p:sp>
      <p:grpSp>
        <p:nvGrpSpPr>
          <p:cNvPr id="140374" name="Group 86"/>
          <p:cNvGrpSpPr>
            <a:grpSpLocks/>
          </p:cNvGrpSpPr>
          <p:nvPr/>
        </p:nvGrpSpPr>
        <p:grpSpPr bwMode="auto">
          <a:xfrm>
            <a:off x="5084763" y="2257425"/>
            <a:ext cx="2635250" cy="808038"/>
            <a:chOff x="3230" y="1477"/>
            <a:chExt cx="1660" cy="509"/>
          </a:xfrm>
        </p:grpSpPr>
        <p:sp>
          <p:nvSpPr>
            <p:cNvPr id="12341" name="Text Box 41"/>
            <p:cNvSpPr txBox="1">
              <a:spLocks noChangeArrowheads="1"/>
            </p:cNvSpPr>
            <p:nvPr/>
          </p:nvSpPr>
          <p:spPr bwMode="auto">
            <a:xfrm>
              <a:off x="3230" y="1755"/>
              <a:ext cx="16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Enterprise-Management</a:t>
              </a:r>
              <a:endParaRPr lang="de-DE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42" name="Text Box 61"/>
            <p:cNvSpPr txBox="1">
              <a:spLocks noChangeArrowheads="1"/>
            </p:cNvSpPr>
            <p:nvPr/>
          </p:nvSpPr>
          <p:spPr bwMode="auto">
            <a:xfrm>
              <a:off x="3336" y="1477"/>
              <a:ext cx="14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Dienste-Management</a:t>
              </a:r>
              <a:endParaRPr lang="de-DE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40373" name="Group 85"/>
          <p:cNvGrpSpPr>
            <a:grpSpLocks/>
          </p:cNvGrpSpPr>
          <p:nvPr/>
        </p:nvGrpSpPr>
        <p:grpSpPr bwMode="auto">
          <a:xfrm>
            <a:off x="1116013" y="2255838"/>
            <a:ext cx="3495675" cy="3619500"/>
            <a:chOff x="927" y="1458"/>
            <a:chExt cx="2202" cy="2280"/>
          </a:xfrm>
        </p:grpSpPr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945" y="2088"/>
              <a:ext cx="657" cy="194"/>
              <a:chOff x="945" y="2088"/>
              <a:chExt cx="657" cy="194"/>
            </a:xfrm>
          </p:grpSpPr>
          <p:sp>
            <p:nvSpPr>
              <p:cNvPr id="12339" name="Oval 11"/>
              <p:cNvSpPr>
                <a:spLocks noChangeArrowheads="1"/>
              </p:cNvSpPr>
              <p:nvPr/>
            </p:nvSpPr>
            <p:spPr bwMode="auto">
              <a:xfrm>
                <a:off x="945" y="2088"/>
                <a:ext cx="657" cy="175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0" name="Text Box 12"/>
              <p:cNvSpPr txBox="1">
                <a:spLocks noChangeArrowheads="1"/>
              </p:cNvSpPr>
              <p:nvPr/>
            </p:nvSpPr>
            <p:spPr bwMode="auto">
              <a:xfrm>
                <a:off x="1008" y="2088"/>
                <a:ext cx="569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400" dirty="0" err="1">
                    <a:solidFill>
                      <a:srgbClr val="000000"/>
                    </a:solidFill>
                    <a:latin typeface="Arial Narrow" pitchFamily="34" charset="0"/>
                  </a:rPr>
                  <a:t>Applikation</a:t>
                </a:r>
                <a:endParaRPr lang="de-DE" sz="1400" dirty="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  <p:sp>
          <p:nvSpPr>
            <p:cNvPr id="12305" name="AutoShape 14"/>
            <p:cNvSpPr>
              <a:spLocks noChangeArrowheads="1"/>
            </p:cNvSpPr>
            <p:nvPr/>
          </p:nvSpPr>
          <p:spPr bwMode="auto">
            <a:xfrm>
              <a:off x="986" y="2797"/>
              <a:ext cx="615" cy="140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de-DE" sz="1400">
                  <a:solidFill>
                    <a:schemeClr val="bg1"/>
                  </a:solidFill>
                  <a:latin typeface="Arial" charset="0"/>
                </a:rPr>
                <a:t>Workstation</a:t>
              </a:r>
            </a:p>
          </p:txBody>
        </p:sp>
        <p:sp>
          <p:nvSpPr>
            <p:cNvPr id="12306" name="AutoShape 17"/>
            <p:cNvSpPr>
              <a:spLocks noChangeArrowheads="1"/>
            </p:cNvSpPr>
            <p:nvPr/>
          </p:nvSpPr>
          <p:spPr bwMode="auto">
            <a:xfrm>
              <a:off x="1684" y="2807"/>
              <a:ext cx="369" cy="140"/>
            </a:xfrm>
            <a:prstGeom prst="roundRect">
              <a:avLst>
                <a:gd name="adj" fmla="val 16667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de-DE" sz="1400">
                  <a:solidFill>
                    <a:schemeClr val="bg1"/>
                  </a:solidFill>
                  <a:latin typeface="Arial" charset="0"/>
                </a:rPr>
                <a:t>Host</a:t>
              </a:r>
            </a:p>
          </p:txBody>
        </p:sp>
        <p:sp>
          <p:nvSpPr>
            <p:cNvPr id="12307" name="AutoShape 20"/>
            <p:cNvSpPr>
              <a:spLocks noChangeArrowheads="1"/>
            </p:cNvSpPr>
            <p:nvPr/>
          </p:nvSpPr>
          <p:spPr bwMode="auto">
            <a:xfrm>
              <a:off x="2176" y="2807"/>
              <a:ext cx="369" cy="140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de-DE" sz="1400">
                  <a:solidFill>
                    <a:schemeClr val="bg1"/>
                  </a:solidFill>
                  <a:latin typeface="Arial" charset="0"/>
                </a:rPr>
                <a:t>PC</a:t>
              </a:r>
            </a:p>
          </p:txBody>
        </p:sp>
        <p:sp>
          <p:nvSpPr>
            <p:cNvPr id="12308" name="AutoShape 23"/>
            <p:cNvSpPr>
              <a:spLocks noChangeArrowheads="1"/>
            </p:cNvSpPr>
            <p:nvPr/>
          </p:nvSpPr>
          <p:spPr bwMode="auto">
            <a:xfrm>
              <a:off x="2668" y="2807"/>
              <a:ext cx="369" cy="140"/>
            </a:xfrm>
            <a:prstGeom prst="roundRect">
              <a:avLst>
                <a:gd name="adj" fmla="val 16667"/>
              </a:avLst>
            </a:prstGeom>
            <a:solidFill>
              <a:srgbClr val="FF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de-DE" sz="1400">
                  <a:solidFill>
                    <a:schemeClr val="bg1"/>
                  </a:solidFill>
                  <a:latin typeface="Arial" charset="0"/>
                </a:rPr>
                <a:t>Printer</a:t>
              </a:r>
            </a:p>
          </p:txBody>
        </p:sp>
        <p:grpSp>
          <p:nvGrpSpPr>
            <p:cNvPr id="12309" name="Group 82"/>
            <p:cNvGrpSpPr>
              <a:grpSpLocks/>
            </p:cNvGrpSpPr>
            <p:nvPr/>
          </p:nvGrpSpPr>
          <p:grpSpPr bwMode="auto">
            <a:xfrm>
              <a:off x="1476" y="2346"/>
              <a:ext cx="361" cy="192"/>
              <a:chOff x="1476" y="2346"/>
              <a:chExt cx="361" cy="192"/>
            </a:xfrm>
          </p:grpSpPr>
          <p:sp>
            <p:nvSpPr>
              <p:cNvPr id="12337" name="Oval 32"/>
              <p:cNvSpPr>
                <a:spLocks noChangeArrowheads="1"/>
              </p:cNvSpPr>
              <p:nvPr/>
            </p:nvSpPr>
            <p:spPr bwMode="auto">
              <a:xfrm>
                <a:off x="1476" y="2369"/>
                <a:ext cx="331" cy="1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8" name="Text Box 33"/>
              <p:cNvSpPr txBox="1">
                <a:spLocks noChangeArrowheads="1"/>
              </p:cNvSpPr>
              <p:nvPr/>
            </p:nvSpPr>
            <p:spPr bwMode="auto">
              <a:xfrm>
                <a:off x="1476" y="2346"/>
                <a:ext cx="36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400">
                    <a:solidFill>
                      <a:srgbClr val="000000"/>
                    </a:solidFill>
                    <a:latin typeface="Arial Narrow" pitchFamily="34" charset="0"/>
                  </a:rPr>
                  <a:t>Daten</a:t>
                </a:r>
                <a:endParaRPr lang="de-DE" sz="14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  <p:grpSp>
          <p:nvGrpSpPr>
            <p:cNvPr id="12310" name="Group 83"/>
            <p:cNvGrpSpPr>
              <a:grpSpLocks/>
            </p:cNvGrpSpPr>
            <p:nvPr/>
          </p:nvGrpSpPr>
          <p:grpSpPr bwMode="auto">
            <a:xfrm>
              <a:off x="2504" y="2369"/>
              <a:ext cx="361" cy="192"/>
              <a:chOff x="2504" y="2369"/>
              <a:chExt cx="361" cy="192"/>
            </a:xfrm>
          </p:grpSpPr>
          <p:sp>
            <p:nvSpPr>
              <p:cNvPr id="12335" name="Oval 35"/>
              <p:cNvSpPr>
                <a:spLocks noChangeArrowheads="1"/>
              </p:cNvSpPr>
              <p:nvPr/>
            </p:nvSpPr>
            <p:spPr bwMode="auto">
              <a:xfrm>
                <a:off x="2504" y="2384"/>
                <a:ext cx="331" cy="15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6" name="Text Box 36"/>
              <p:cNvSpPr txBox="1">
                <a:spLocks noChangeArrowheads="1"/>
              </p:cNvSpPr>
              <p:nvPr/>
            </p:nvSpPr>
            <p:spPr bwMode="auto">
              <a:xfrm>
                <a:off x="2504" y="2369"/>
                <a:ext cx="36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400">
                    <a:solidFill>
                      <a:srgbClr val="000000"/>
                    </a:solidFill>
                    <a:latin typeface="Arial Narrow" pitchFamily="34" charset="0"/>
                  </a:rPr>
                  <a:t>Daten</a:t>
                </a:r>
                <a:endParaRPr lang="de-DE" sz="14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  <p:grpSp>
          <p:nvGrpSpPr>
            <p:cNvPr id="12311" name="Group 84"/>
            <p:cNvGrpSpPr>
              <a:grpSpLocks/>
            </p:cNvGrpSpPr>
            <p:nvPr/>
          </p:nvGrpSpPr>
          <p:grpSpPr bwMode="auto">
            <a:xfrm>
              <a:off x="986" y="1458"/>
              <a:ext cx="1887" cy="634"/>
              <a:chOff x="986" y="1458"/>
              <a:chExt cx="1887" cy="634"/>
            </a:xfrm>
          </p:grpSpPr>
          <p:sp>
            <p:nvSpPr>
              <p:cNvPr id="12332" name="Oval 8"/>
              <p:cNvSpPr>
                <a:spLocks noChangeArrowheads="1"/>
              </p:cNvSpPr>
              <p:nvPr/>
            </p:nvSpPr>
            <p:spPr bwMode="auto">
              <a:xfrm>
                <a:off x="986" y="1458"/>
                <a:ext cx="1887" cy="42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prstDash val="dashDot"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3" name="Text Box 9"/>
              <p:cNvSpPr txBox="1">
                <a:spLocks noChangeArrowheads="1"/>
              </p:cNvSpPr>
              <p:nvPr/>
            </p:nvSpPr>
            <p:spPr bwMode="auto">
              <a:xfrm>
                <a:off x="1100" y="1479"/>
                <a:ext cx="1611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600">
                    <a:solidFill>
                      <a:srgbClr val="000000"/>
                    </a:solidFill>
                    <a:latin typeface="Arial Narrow" pitchFamily="34" charset="0"/>
                  </a:rPr>
                  <a:t>Provider -Struktur</a:t>
                </a:r>
              </a:p>
              <a:p>
                <a:pPr algn="ctr" eaLnBrk="1" hangingPunct="1"/>
                <a:r>
                  <a:rPr lang="en-US" sz="1600">
                    <a:solidFill>
                      <a:srgbClr val="000000"/>
                    </a:solidFill>
                    <a:latin typeface="Arial Narrow" pitchFamily="34" charset="0"/>
                  </a:rPr>
                  <a:t>(Prozesse, Dienste, Policies)</a:t>
                </a:r>
                <a:endParaRPr lang="de-DE" sz="16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cxnSp>
            <p:nvCxnSpPr>
              <p:cNvPr id="12334" name="AutoShape 48"/>
              <p:cNvCxnSpPr>
                <a:cxnSpLocks noChangeShapeType="1"/>
              </p:cNvCxnSpPr>
              <p:nvPr/>
            </p:nvCxnSpPr>
            <p:spPr bwMode="auto">
              <a:xfrm>
                <a:off x="2597" y="1820"/>
                <a:ext cx="229" cy="27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312" name="Text Box 49"/>
            <p:cNvSpPr txBox="1">
              <a:spLocks noChangeArrowheads="1"/>
            </p:cNvSpPr>
            <p:nvPr/>
          </p:nvSpPr>
          <p:spPr bwMode="auto">
            <a:xfrm>
              <a:off x="1274" y="2614"/>
              <a:ext cx="14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000000"/>
                  </a:solidFill>
                  <a:latin typeface="Arial Narrow" pitchFamily="34" charset="0"/>
                </a:rPr>
                <a:t>Netzwerk- und Systemressourcen</a:t>
              </a:r>
              <a:endParaRPr lang="de-DE" sz="140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2313" name="Line 50"/>
            <p:cNvSpPr>
              <a:spLocks noChangeShapeType="1"/>
            </p:cNvSpPr>
            <p:nvPr/>
          </p:nvSpPr>
          <p:spPr bwMode="auto">
            <a:xfrm>
              <a:off x="1730" y="2520"/>
              <a:ext cx="118" cy="1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14" name="Line 51"/>
            <p:cNvSpPr>
              <a:spLocks noChangeShapeType="1"/>
            </p:cNvSpPr>
            <p:nvPr/>
          </p:nvSpPr>
          <p:spPr bwMode="auto">
            <a:xfrm flipH="1">
              <a:off x="2473" y="2524"/>
              <a:ext cx="111" cy="1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15" name="Line 52"/>
            <p:cNvSpPr>
              <a:spLocks noChangeShapeType="1"/>
            </p:cNvSpPr>
            <p:nvPr/>
          </p:nvSpPr>
          <p:spPr bwMode="auto">
            <a:xfrm>
              <a:off x="1990" y="2273"/>
              <a:ext cx="1" cy="3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16" name="Line 53"/>
            <p:cNvSpPr>
              <a:spLocks noChangeShapeType="1"/>
            </p:cNvSpPr>
            <p:nvPr/>
          </p:nvSpPr>
          <p:spPr bwMode="auto">
            <a:xfrm>
              <a:off x="1417" y="2264"/>
              <a:ext cx="118" cy="1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17" name="Line 54"/>
            <p:cNvSpPr>
              <a:spLocks noChangeShapeType="1"/>
            </p:cNvSpPr>
            <p:nvPr/>
          </p:nvSpPr>
          <p:spPr bwMode="auto">
            <a:xfrm flipH="1">
              <a:off x="1722" y="2268"/>
              <a:ext cx="110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18" name="Line 55"/>
            <p:cNvSpPr>
              <a:spLocks noChangeShapeType="1"/>
            </p:cNvSpPr>
            <p:nvPr/>
          </p:nvSpPr>
          <p:spPr bwMode="auto">
            <a:xfrm flipH="1">
              <a:off x="2734" y="2276"/>
              <a:ext cx="110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19" name="Line 56"/>
            <p:cNvSpPr>
              <a:spLocks noChangeShapeType="1"/>
            </p:cNvSpPr>
            <p:nvPr/>
          </p:nvSpPr>
          <p:spPr bwMode="auto">
            <a:xfrm>
              <a:off x="1293" y="2945"/>
              <a:ext cx="242" cy="1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20" name="Line 57"/>
            <p:cNvSpPr>
              <a:spLocks noChangeShapeType="1"/>
            </p:cNvSpPr>
            <p:nvPr/>
          </p:nvSpPr>
          <p:spPr bwMode="auto">
            <a:xfrm>
              <a:off x="1848" y="2955"/>
              <a:ext cx="0" cy="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21" name="Line 58"/>
            <p:cNvSpPr>
              <a:spLocks noChangeShapeType="1"/>
            </p:cNvSpPr>
            <p:nvPr/>
          </p:nvSpPr>
          <p:spPr bwMode="auto">
            <a:xfrm flipH="1">
              <a:off x="2299" y="2955"/>
              <a:ext cx="41" cy="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22" name="Line 59"/>
            <p:cNvSpPr>
              <a:spLocks noChangeShapeType="1"/>
            </p:cNvSpPr>
            <p:nvPr/>
          </p:nvSpPr>
          <p:spPr bwMode="auto">
            <a:xfrm flipH="1">
              <a:off x="2381" y="2955"/>
              <a:ext cx="463" cy="1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23" name="Cloud"/>
            <p:cNvSpPr>
              <a:spLocks noChangeAspect="1" noEditPoints="1" noChangeArrowheads="1"/>
            </p:cNvSpPr>
            <p:nvPr/>
          </p:nvSpPr>
          <p:spPr bwMode="auto">
            <a:xfrm>
              <a:off x="927" y="3004"/>
              <a:ext cx="2125" cy="734"/>
            </a:xfrm>
            <a:custGeom>
              <a:avLst/>
              <a:gdLst>
                <a:gd name="T0" fmla="*/ 0 w 21600"/>
                <a:gd name="T1" fmla="*/ 0 h 21600"/>
                <a:gd name="T2" fmla="*/ 10 w 21600"/>
                <a:gd name="T3" fmla="*/ 1 h 21600"/>
                <a:gd name="T4" fmla="*/ 21 w 21600"/>
                <a:gd name="T5" fmla="*/ 0 h 21600"/>
                <a:gd name="T6" fmla="*/ 1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8 w 21600"/>
                <a:gd name="T13" fmla="*/ 3266 h 21600"/>
                <a:gd name="T14" fmla="*/ 17087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US" sz="1400" b="1">
                  <a:solidFill>
                    <a:srgbClr val="000000"/>
                  </a:solidFill>
                  <a:latin typeface="Arial Narrow" pitchFamily="34" charset="0"/>
                </a:rPr>
                <a:t>Kommunikationsnetz</a:t>
              </a:r>
            </a:p>
            <a:p>
              <a:r>
                <a:rPr lang="en-US" sz="1400">
                  <a:solidFill>
                    <a:srgbClr val="000000"/>
                  </a:solidFill>
                  <a:latin typeface="Arial Narrow" pitchFamily="34" charset="0"/>
                </a:rPr>
                <a:t>Hubs, Bridges, Routers, …</a:t>
              </a:r>
            </a:p>
            <a:p>
              <a:r>
                <a:rPr lang="en-US" sz="1400">
                  <a:solidFill>
                    <a:srgbClr val="000000"/>
                  </a:solidFill>
                  <a:latin typeface="Arial Narrow" pitchFamily="34" charset="0"/>
                </a:rPr>
                <a:t>Multiplexers, Switches, …</a:t>
              </a:r>
              <a:endParaRPr lang="de-DE" sz="140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2324" name="Line 64"/>
            <p:cNvSpPr>
              <a:spLocks noChangeShapeType="1"/>
            </p:cNvSpPr>
            <p:nvPr/>
          </p:nvSpPr>
          <p:spPr bwMode="auto">
            <a:xfrm flipH="1">
              <a:off x="1293" y="1845"/>
              <a:ext cx="145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65"/>
            <p:cNvSpPr>
              <a:spLocks noChangeShapeType="1"/>
            </p:cNvSpPr>
            <p:nvPr/>
          </p:nvSpPr>
          <p:spPr bwMode="auto">
            <a:xfrm>
              <a:off x="1990" y="1879"/>
              <a:ext cx="0" cy="2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26" name="Group 81"/>
            <p:cNvGrpSpPr>
              <a:grpSpLocks/>
            </p:cNvGrpSpPr>
            <p:nvPr/>
          </p:nvGrpSpPr>
          <p:grpSpPr bwMode="auto">
            <a:xfrm>
              <a:off x="1637" y="2095"/>
              <a:ext cx="657" cy="213"/>
              <a:chOff x="1637" y="2095"/>
              <a:chExt cx="657" cy="213"/>
            </a:xfrm>
          </p:grpSpPr>
          <p:sp>
            <p:nvSpPr>
              <p:cNvPr id="12330" name="Oval 68"/>
              <p:cNvSpPr>
                <a:spLocks noChangeArrowheads="1"/>
              </p:cNvSpPr>
              <p:nvPr/>
            </p:nvSpPr>
            <p:spPr bwMode="auto">
              <a:xfrm>
                <a:off x="1637" y="2095"/>
                <a:ext cx="657" cy="175"/>
              </a:xfrm>
              <a:prstGeom prst="ellipse">
                <a:avLst/>
              </a:prstGeom>
              <a:solidFill>
                <a:srgbClr val="CC99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1" name="Text Box 69"/>
              <p:cNvSpPr txBox="1">
                <a:spLocks noChangeArrowheads="1"/>
              </p:cNvSpPr>
              <p:nvPr/>
            </p:nvSpPr>
            <p:spPr bwMode="auto">
              <a:xfrm>
                <a:off x="1697" y="2095"/>
                <a:ext cx="576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400" dirty="0" err="1">
                    <a:solidFill>
                      <a:srgbClr val="000000"/>
                    </a:solidFill>
                    <a:latin typeface="Arial Narrow" pitchFamily="34" charset="0"/>
                  </a:rPr>
                  <a:t>Applikatio</a:t>
                </a:r>
                <a:r>
                  <a:rPr lang="en-US" sz="1600" dirty="0" err="1">
                    <a:solidFill>
                      <a:srgbClr val="000000"/>
                    </a:solidFill>
                    <a:latin typeface="Arial Narrow" pitchFamily="34" charset="0"/>
                  </a:rPr>
                  <a:t>n</a:t>
                </a:r>
                <a:endParaRPr lang="de-DE" sz="1600" dirty="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  <p:grpSp>
          <p:nvGrpSpPr>
            <p:cNvPr id="12327" name="Group 76"/>
            <p:cNvGrpSpPr>
              <a:grpSpLocks/>
            </p:cNvGrpSpPr>
            <p:nvPr/>
          </p:nvGrpSpPr>
          <p:grpSpPr bwMode="auto">
            <a:xfrm>
              <a:off x="2472" y="2092"/>
              <a:ext cx="657" cy="194"/>
              <a:chOff x="2472" y="2092"/>
              <a:chExt cx="657" cy="194"/>
            </a:xfrm>
          </p:grpSpPr>
          <p:sp>
            <p:nvSpPr>
              <p:cNvPr id="12328" name="Oval 74"/>
              <p:cNvSpPr>
                <a:spLocks noChangeArrowheads="1"/>
              </p:cNvSpPr>
              <p:nvPr/>
            </p:nvSpPr>
            <p:spPr bwMode="auto">
              <a:xfrm>
                <a:off x="2472" y="2092"/>
                <a:ext cx="657" cy="175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9" name="Text Box 75"/>
              <p:cNvSpPr txBox="1">
                <a:spLocks noChangeArrowheads="1"/>
              </p:cNvSpPr>
              <p:nvPr/>
            </p:nvSpPr>
            <p:spPr bwMode="auto">
              <a:xfrm>
                <a:off x="2535" y="2092"/>
                <a:ext cx="569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400" dirty="0" err="1">
                    <a:solidFill>
                      <a:srgbClr val="000000"/>
                    </a:solidFill>
                    <a:latin typeface="Arial Narrow" pitchFamily="34" charset="0"/>
                  </a:rPr>
                  <a:t>Applikation</a:t>
                </a:r>
                <a:endParaRPr lang="de-DE" sz="1400" dirty="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</p:grpSp>
      <p:sp>
        <p:nvSpPr>
          <p:cNvPr id="12303" name="Rectangle 88"/>
          <p:cNvSpPr>
            <a:spLocks noChangeArrowheads="1"/>
          </p:cNvSpPr>
          <p:nvPr/>
        </p:nvSpPr>
        <p:spPr bwMode="auto">
          <a:xfrm>
            <a:off x="2081213" y="5875338"/>
            <a:ext cx="69738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de-DE" sz="1000"/>
              <a:t>1) entnommen: Hegering, H.-G.; Abeck, S.; Neumair, B.: Integriertes Management vernetzter Systeme. dpunkt-Verlag,1999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40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0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2000"/>
                                        <p:tgtEl>
                                          <p:spTgt spid="14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4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2000"/>
                                        <p:tgtEl>
                                          <p:spTgt spid="14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4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2000"/>
                                        <p:tgtEl>
                                          <p:spTgt spid="14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40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5" grpId="0"/>
      <p:bldP spid="140325" grpId="0" animBg="1"/>
      <p:bldP spid="140326" grpId="0" animBg="1"/>
      <p:bldP spid="140327" grpId="0" animBg="1"/>
      <p:bldP spid="140332" grpId="0"/>
      <p:bldP spid="1403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48477" y="609600"/>
            <a:ext cx="8812891" cy="696686"/>
          </a:xfrm>
        </p:spPr>
        <p:txBody>
          <a:bodyPr/>
          <a:lstStyle/>
          <a:p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Graphische Unterstützung – </a:t>
            </a:r>
            <a:b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Beispiele Cacti</a:t>
            </a:r>
            <a:r>
              <a:rPr lang="de-DE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</a:t>
            </a:r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und OP5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II.6/</a:t>
            </a:r>
            <a:fld id="{25ACB86F-968A-4199-8C0E-131972A09239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96258" name="Picture 2" descr="http://www.cacti.net/get_image.php?image_id=40&amp;x=480&amp;y=511&amp;quality=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02" y="1537856"/>
            <a:ext cx="3813629" cy="405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260" name="Picture 4" descr="http://www.cacti.net/get_image.php?image_id=42&amp;x=480&amp;y=530&amp;quality=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608" y="2502753"/>
            <a:ext cx="2928030" cy="323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pieren 10"/>
          <p:cNvGrpSpPr/>
          <p:nvPr/>
        </p:nvGrpSpPr>
        <p:grpSpPr>
          <a:xfrm>
            <a:off x="1462428" y="5788558"/>
            <a:ext cx="1885762" cy="277892"/>
            <a:chOff x="6034428" y="5788558"/>
            <a:chExt cx="1885762" cy="277892"/>
          </a:xfrm>
        </p:grpSpPr>
        <p:sp>
          <p:nvSpPr>
            <p:cNvPr id="7" name="Textfeld 6"/>
            <p:cNvSpPr txBox="1"/>
            <p:nvPr/>
          </p:nvSpPr>
          <p:spPr>
            <a:xfrm>
              <a:off x="6037943" y="5820229"/>
              <a:ext cx="188224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>
                  <a:solidFill>
                    <a:srgbClr val="000000"/>
                  </a:solidFill>
                </a:rPr>
                <a:t>1) Quelle: http://www.cacti.net/  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cxnSp>
          <p:nvCxnSpPr>
            <p:cNvPr id="9" name="Gerade Verbindung 8"/>
            <p:cNvCxnSpPr/>
            <p:nvPr/>
          </p:nvCxnSpPr>
          <p:spPr>
            <a:xfrm>
              <a:off x="6034428" y="5788558"/>
              <a:ext cx="939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feld 1"/>
          <p:cNvSpPr txBox="1"/>
          <p:nvPr/>
        </p:nvSpPr>
        <p:spPr>
          <a:xfrm>
            <a:off x="6969257" y="1963535"/>
            <a:ext cx="2092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Arial"/>
                <a:hlinkClick r:id="rId4"/>
              </a:rPr>
              <a:t>http://www.op5.com</a:t>
            </a:r>
            <a:r>
              <a:rPr lang="de-DE" sz="1600" dirty="0" smtClean="0">
                <a:solidFill>
                  <a:srgbClr val="000000"/>
                </a:solidFill>
                <a:latin typeface="Arial"/>
                <a:hlinkClick r:id="rId4"/>
              </a:rPr>
              <a:t>/</a:t>
            </a:r>
            <a:r>
              <a:rPr lang="de-DE" sz="1600" dirty="0" smtClean="0">
                <a:solidFill>
                  <a:srgbClr val="000000"/>
                </a:solidFill>
                <a:latin typeface="Arial"/>
              </a:rPr>
              <a:t> </a:t>
            </a:r>
            <a:endParaRPr lang="de-DE" sz="16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057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II.6/</a:t>
            </a:r>
            <a:fld id="{5E2B87B1-17DA-4777-B3AA-321D0ED0AFBF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6425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Basis-Managementfunktionen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93838"/>
            <a:ext cx="7772400" cy="4373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b="1" dirty="0" smtClean="0">
                <a:solidFill>
                  <a:srgbClr val="990033"/>
                </a:solidFill>
              </a:rPr>
              <a:t>Fehlermanagement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400" dirty="0" smtClean="0"/>
              <a:t>Fehlererkennung, Fehlerisolation, Fehlerbehebung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sz="1400" dirty="0" smtClean="0"/>
          </a:p>
          <a:p>
            <a:pPr eaLnBrk="1" hangingPunct="1">
              <a:lnSpc>
                <a:spcPct val="90000"/>
              </a:lnSpc>
            </a:pPr>
            <a:r>
              <a:rPr lang="de-DE" b="1" dirty="0" smtClean="0">
                <a:solidFill>
                  <a:srgbClr val="990033"/>
                </a:solidFill>
              </a:rPr>
              <a:t>Konfigurationsmanagement</a:t>
            </a:r>
            <a:endParaRPr lang="de-DE" dirty="0" smtClean="0">
              <a:solidFill>
                <a:srgbClr val="990033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de-DE" sz="1400" dirty="0" smtClean="0"/>
              <a:t>Erzeugung und Verwaltung von Konfigurationsinformationen, Namensverwaltung, Start, Kontrolle und Beendigung von Diensten</a:t>
            </a:r>
          </a:p>
          <a:p>
            <a:pPr lvl="1" eaLnBrk="1" hangingPunct="1">
              <a:lnSpc>
                <a:spcPct val="90000"/>
              </a:lnSpc>
            </a:pPr>
            <a:endParaRPr lang="de-DE" sz="1200" dirty="0" smtClean="0"/>
          </a:p>
          <a:p>
            <a:pPr eaLnBrk="1" hangingPunct="1">
              <a:lnSpc>
                <a:spcPct val="90000"/>
              </a:lnSpc>
            </a:pPr>
            <a:r>
              <a:rPr lang="de-DE" b="1" dirty="0" smtClean="0">
                <a:solidFill>
                  <a:srgbClr val="990033"/>
                </a:solidFill>
              </a:rPr>
              <a:t>Leistungsmanagement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400" dirty="0" smtClean="0"/>
              <a:t>Sammeln von statistischen Daten, Ermittlung der Systemleistung, Veränderungen zur Leistungsverbesserung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sz="1400" dirty="0" smtClean="0"/>
          </a:p>
          <a:p>
            <a:pPr eaLnBrk="1" hangingPunct="1">
              <a:lnSpc>
                <a:spcPct val="90000"/>
              </a:lnSpc>
            </a:pPr>
            <a:r>
              <a:rPr lang="de-DE" b="1" dirty="0" smtClean="0">
                <a:solidFill>
                  <a:srgbClr val="990033"/>
                </a:solidFill>
              </a:rPr>
              <a:t>Sicherheitsmanagement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400" dirty="0" smtClean="0"/>
              <a:t>Erzeugung und Kontrolle von Sicherheitsdiensten, Schlüsselverteilung, Meldung und Analyse sicherheitsrelevanter Ereignisse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sz="1400" dirty="0" smtClean="0"/>
          </a:p>
          <a:p>
            <a:pPr eaLnBrk="1" hangingPunct="1">
              <a:lnSpc>
                <a:spcPct val="90000"/>
              </a:lnSpc>
            </a:pPr>
            <a:r>
              <a:rPr lang="de-DE" b="1" dirty="0" smtClean="0">
                <a:solidFill>
                  <a:srgbClr val="990033"/>
                </a:solidFill>
              </a:rPr>
              <a:t>Abrechnungsmanagement</a:t>
            </a:r>
            <a:endParaRPr lang="de-DE" dirty="0" smtClean="0">
              <a:solidFill>
                <a:srgbClr val="990033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de-DE" sz="1400" dirty="0" smtClean="0"/>
              <a:t>Erfassung von Verbrauchsdaten, Verteilung und Überwachung von Kontingenten, Führung von Verbrauchsstatistiken</a:t>
            </a:r>
          </a:p>
        </p:txBody>
      </p:sp>
    </p:spTree>
    <p:extLst>
      <p:ext uri="{BB962C8B-B14F-4D97-AF65-F5344CB8AC3E}">
        <p14:creationId xmlns:p14="http://schemas.microsoft.com/office/powerpoint/2010/main" val="282873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174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Rechnernetze                                                                             Cluj, Wintersemester 2019/20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30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II.6/</a:t>
            </a:r>
            <a:fld id="{72C6A8F3-A36E-4CE6-84B0-94EE6DF4675E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25500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bg2"/>
                </a:solidFill>
              </a:rPr>
              <a:t>Prinzip einer Netzmanagement-Plattform</a:t>
            </a:r>
            <a:r>
              <a:rPr lang="de-DE" baseline="30000" dirty="0" smtClean="0">
                <a:solidFill>
                  <a:schemeClr val="bg2"/>
                </a:solidFill>
              </a:rPr>
              <a:t>1</a:t>
            </a:r>
          </a:p>
        </p:txBody>
      </p:sp>
      <p:grpSp>
        <p:nvGrpSpPr>
          <p:cNvPr id="13317" name="Group 3"/>
          <p:cNvGrpSpPr>
            <a:grpSpLocks/>
          </p:cNvGrpSpPr>
          <p:nvPr/>
        </p:nvGrpSpPr>
        <p:grpSpPr bwMode="auto">
          <a:xfrm>
            <a:off x="1222375" y="5872163"/>
            <a:ext cx="6159500" cy="244475"/>
            <a:chOff x="770" y="3699"/>
            <a:chExt cx="3874" cy="154"/>
          </a:xfrm>
        </p:grpSpPr>
        <p:sp>
          <p:nvSpPr>
            <p:cNvPr id="13341" name="Text Box 4"/>
            <p:cNvSpPr txBox="1">
              <a:spLocks noChangeArrowheads="1"/>
            </p:cNvSpPr>
            <p:nvPr/>
          </p:nvSpPr>
          <p:spPr bwMode="auto">
            <a:xfrm>
              <a:off x="770" y="3699"/>
              <a:ext cx="387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ts val="1200"/>
                </a:spcBef>
              </a:pPr>
              <a:r>
                <a:rPr lang="de-DE" sz="1000">
                  <a:solidFill>
                    <a:srgbClr val="000000"/>
                  </a:solidFill>
                </a:rPr>
                <a:t>1) entnommen: Schönwälder, J.: Netzwerkmanagement mit programmierbaren, kooperierenden Agenten. Shaker-Verlag, 1996.</a:t>
              </a:r>
            </a:p>
          </p:txBody>
        </p:sp>
        <p:sp>
          <p:nvSpPr>
            <p:cNvPr id="13342" name="Line 5"/>
            <p:cNvSpPr>
              <a:spLocks noChangeShapeType="1"/>
            </p:cNvSpPr>
            <p:nvPr/>
          </p:nvSpPr>
          <p:spPr bwMode="auto">
            <a:xfrm>
              <a:off x="770" y="3699"/>
              <a:ext cx="17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1116277" y="1573439"/>
            <a:ext cx="7308850" cy="4184650"/>
            <a:chOff x="690" y="1038"/>
            <a:chExt cx="4987" cy="2636"/>
          </a:xfrm>
        </p:grpSpPr>
        <p:sp>
          <p:nvSpPr>
            <p:cNvPr id="13319" name="Rectangle 7"/>
            <p:cNvSpPr>
              <a:spLocks noChangeAspect="1" noChangeArrowheads="1"/>
            </p:cNvSpPr>
            <p:nvPr/>
          </p:nvSpPr>
          <p:spPr bwMode="auto">
            <a:xfrm>
              <a:off x="792" y="1038"/>
              <a:ext cx="4783" cy="2272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shade val="30000"/>
                    <a:satMod val="115000"/>
                  </a:srgbClr>
                </a:gs>
                <a:gs pos="50000">
                  <a:srgbClr val="CCCCFF">
                    <a:shade val="67500"/>
                    <a:satMod val="115000"/>
                  </a:srgbClr>
                </a:gs>
                <a:gs pos="100000">
                  <a:srgbClr val="CCCCFF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20" name="Rectangle 8"/>
            <p:cNvSpPr>
              <a:spLocks noChangeAspect="1" noChangeArrowheads="1"/>
            </p:cNvSpPr>
            <p:nvPr/>
          </p:nvSpPr>
          <p:spPr bwMode="auto">
            <a:xfrm>
              <a:off x="1457" y="1128"/>
              <a:ext cx="2920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600">
                  <a:solidFill>
                    <a:srgbClr val="000000"/>
                  </a:solidFill>
                  <a:latin typeface="Arial" charset="0"/>
                </a:rPr>
                <a:t>Graphische Oberfläche</a:t>
              </a:r>
            </a:p>
          </p:txBody>
        </p:sp>
        <p:sp>
          <p:nvSpPr>
            <p:cNvPr id="13321" name="Rectangle 9"/>
            <p:cNvSpPr>
              <a:spLocks noChangeAspect="1" noChangeArrowheads="1"/>
            </p:cNvSpPr>
            <p:nvPr/>
          </p:nvSpPr>
          <p:spPr bwMode="auto">
            <a:xfrm>
              <a:off x="2287" y="2456"/>
              <a:ext cx="82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600">
                  <a:solidFill>
                    <a:srgbClr val="000000"/>
                  </a:solidFill>
                  <a:latin typeface="Arial" charset="0"/>
                </a:rPr>
                <a:t>Kernsystem</a:t>
              </a:r>
            </a:p>
          </p:txBody>
        </p:sp>
        <p:sp>
          <p:nvSpPr>
            <p:cNvPr id="13322" name="Rectangle 10"/>
            <p:cNvSpPr>
              <a:spLocks noChangeAspect="1" noChangeArrowheads="1"/>
            </p:cNvSpPr>
            <p:nvPr/>
          </p:nvSpPr>
          <p:spPr bwMode="auto">
            <a:xfrm>
              <a:off x="2983" y="2926"/>
              <a:ext cx="13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400">
                  <a:solidFill>
                    <a:srgbClr val="000000"/>
                  </a:solidFill>
                  <a:latin typeface="Arial" charset="0"/>
                </a:rPr>
                <a:t>Informationsverwaltung</a:t>
              </a:r>
            </a:p>
          </p:txBody>
        </p:sp>
        <p:sp>
          <p:nvSpPr>
            <p:cNvPr id="13323" name="Rectangle 11"/>
            <p:cNvSpPr>
              <a:spLocks noChangeAspect="1" noChangeArrowheads="1"/>
            </p:cNvSpPr>
            <p:nvPr/>
          </p:nvSpPr>
          <p:spPr bwMode="auto">
            <a:xfrm>
              <a:off x="1306" y="2926"/>
              <a:ext cx="1324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400" dirty="0" smtClean="0">
                  <a:solidFill>
                    <a:srgbClr val="000000"/>
                  </a:solidFill>
                  <a:latin typeface="Arial" charset="0"/>
                </a:rPr>
                <a:t>Managementprotokoll</a:t>
              </a:r>
              <a:endParaRPr lang="de-DE" sz="14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24" name="AutoShape 12"/>
            <p:cNvSpPr>
              <a:spLocks noChangeAspect="1" noChangeArrowheads="1"/>
            </p:cNvSpPr>
            <p:nvPr/>
          </p:nvSpPr>
          <p:spPr bwMode="auto">
            <a:xfrm>
              <a:off x="4672" y="2575"/>
              <a:ext cx="720" cy="653"/>
            </a:xfrm>
            <a:prstGeom prst="flowChartMagneticDisk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600" dirty="0" smtClean="0">
                  <a:solidFill>
                    <a:srgbClr val="000000"/>
                  </a:solidFill>
                  <a:latin typeface="Arial" charset="0"/>
                </a:rPr>
                <a:t>Datenbank</a:t>
              </a:r>
            </a:p>
            <a:p>
              <a:pPr algn="ctr"/>
              <a:r>
                <a:rPr lang="de-DE" sz="1600" dirty="0" smtClean="0">
                  <a:solidFill>
                    <a:srgbClr val="000000"/>
                  </a:solidFill>
                  <a:latin typeface="Arial" charset="0"/>
                </a:rPr>
                <a:t>(MIB)</a:t>
              </a:r>
              <a:endParaRPr lang="de-DE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25" name="Line 13"/>
            <p:cNvSpPr>
              <a:spLocks noChangeAspect="1" noChangeShapeType="1"/>
            </p:cNvSpPr>
            <p:nvPr/>
          </p:nvSpPr>
          <p:spPr bwMode="auto">
            <a:xfrm>
              <a:off x="1273" y="1534"/>
              <a:ext cx="4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26" name="Line 14"/>
            <p:cNvSpPr>
              <a:spLocks noChangeAspect="1" noChangeShapeType="1"/>
            </p:cNvSpPr>
            <p:nvPr/>
          </p:nvSpPr>
          <p:spPr bwMode="auto">
            <a:xfrm>
              <a:off x="1273" y="2287"/>
              <a:ext cx="4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27" name="Text Box 15"/>
            <p:cNvSpPr txBox="1">
              <a:spLocks noChangeAspect="1" noChangeArrowheads="1"/>
            </p:cNvSpPr>
            <p:nvPr/>
          </p:nvSpPr>
          <p:spPr bwMode="auto">
            <a:xfrm>
              <a:off x="891" y="1436"/>
              <a:ext cx="3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>
                  <a:solidFill>
                    <a:srgbClr val="000000"/>
                  </a:solidFill>
                  <a:latin typeface="Arial" charset="0"/>
                </a:rPr>
                <a:t>API</a:t>
              </a:r>
            </a:p>
          </p:txBody>
        </p:sp>
        <p:sp>
          <p:nvSpPr>
            <p:cNvPr id="13328" name="Text Box 16"/>
            <p:cNvSpPr txBox="1">
              <a:spLocks noChangeAspect="1" noChangeArrowheads="1"/>
            </p:cNvSpPr>
            <p:nvPr/>
          </p:nvSpPr>
          <p:spPr bwMode="auto">
            <a:xfrm>
              <a:off x="891" y="2185"/>
              <a:ext cx="3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>
                  <a:solidFill>
                    <a:srgbClr val="000000"/>
                  </a:solidFill>
                  <a:latin typeface="Arial" charset="0"/>
                </a:rPr>
                <a:t>API</a:t>
              </a:r>
            </a:p>
          </p:txBody>
        </p:sp>
        <p:sp>
          <p:nvSpPr>
            <p:cNvPr id="13329" name="Line 17"/>
            <p:cNvSpPr>
              <a:spLocks noChangeAspect="1" noChangeShapeType="1"/>
            </p:cNvSpPr>
            <p:nvPr/>
          </p:nvSpPr>
          <p:spPr bwMode="auto">
            <a:xfrm>
              <a:off x="2701" y="1365"/>
              <a:ext cx="0" cy="4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3330" name="Group 18"/>
            <p:cNvGrpSpPr>
              <a:grpSpLocks noChangeAspect="1"/>
            </p:cNvGrpSpPr>
            <p:nvPr/>
          </p:nvGrpSpPr>
          <p:grpSpPr bwMode="auto">
            <a:xfrm>
              <a:off x="1458" y="1703"/>
              <a:ext cx="3989" cy="460"/>
              <a:chOff x="926" y="1863"/>
              <a:chExt cx="4430" cy="510"/>
            </a:xfrm>
          </p:grpSpPr>
          <p:sp>
            <p:nvSpPr>
              <p:cNvPr id="13338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926" y="1950"/>
                <a:ext cx="1841" cy="2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de-DE" sz="1600">
                    <a:solidFill>
                      <a:srgbClr val="000000"/>
                    </a:solidFill>
                    <a:latin typeface="Arial" charset="0"/>
                  </a:rPr>
                  <a:t>Managementapplikationen</a:t>
                </a:r>
              </a:p>
            </p:txBody>
          </p:sp>
          <p:sp>
            <p:nvSpPr>
              <p:cNvPr id="13339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2991" y="1863"/>
                <a:ext cx="1521" cy="5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Topologie Ermittlung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Ereignisbehandlung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Konfigurationsverwaltung</a:t>
                </a:r>
              </a:p>
            </p:txBody>
          </p:sp>
          <p:sp>
            <p:nvSpPr>
              <p:cNvPr id="13340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4517" y="1863"/>
                <a:ext cx="839" cy="5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Fehlersuche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Monitoring</a:t>
                </a:r>
              </a:p>
              <a:p>
                <a:pPr eaLnBrk="1" hangingPunct="1"/>
                <a:r>
                  <a:rPr lang="de-DE" sz="1400">
                    <a:solidFill>
                      <a:srgbClr val="000000"/>
                    </a:solidFill>
                    <a:latin typeface="Arial" charset="0"/>
                  </a:rPr>
                  <a:t>MIB Browser</a:t>
                </a:r>
              </a:p>
            </p:txBody>
          </p:sp>
        </p:grpSp>
        <p:sp>
          <p:nvSpPr>
            <p:cNvPr id="13331" name="Line 22"/>
            <p:cNvSpPr>
              <a:spLocks noChangeAspect="1" noChangeShapeType="1"/>
            </p:cNvSpPr>
            <p:nvPr/>
          </p:nvSpPr>
          <p:spPr bwMode="auto">
            <a:xfrm>
              <a:off x="2701" y="2019"/>
              <a:ext cx="0" cy="4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2" name="Line 23"/>
            <p:cNvSpPr>
              <a:spLocks noChangeAspect="1" noChangeShapeType="1"/>
            </p:cNvSpPr>
            <p:nvPr/>
          </p:nvSpPr>
          <p:spPr bwMode="auto">
            <a:xfrm>
              <a:off x="2356" y="2693"/>
              <a:ext cx="0" cy="2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3" name="Line 24"/>
            <p:cNvSpPr>
              <a:spLocks noChangeAspect="1" noChangeShapeType="1"/>
            </p:cNvSpPr>
            <p:nvPr/>
          </p:nvSpPr>
          <p:spPr bwMode="auto">
            <a:xfrm>
              <a:off x="3049" y="2699"/>
              <a:ext cx="0" cy="2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4" name="Line 25"/>
            <p:cNvSpPr>
              <a:spLocks noChangeAspect="1" noChangeShapeType="1"/>
            </p:cNvSpPr>
            <p:nvPr/>
          </p:nvSpPr>
          <p:spPr bwMode="auto">
            <a:xfrm>
              <a:off x="4372" y="3056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5" name="Line 26"/>
            <p:cNvSpPr>
              <a:spLocks noChangeShapeType="1"/>
            </p:cNvSpPr>
            <p:nvPr/>
          </p:nvSpPr>
          <p:spPr bwMode="auto">
            <a:xfrm flipV="1">
              <a:off x="690" y="3462"/>
              <a:ext cx="49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6" name="Text Box 27"/>
            <p:cNvSpPr txBox="1">
              <a:spLocks noChangeArrowheads="1"/>
            </p:cNvSpPr>
            <p:nvPr/>
          </p:nvSpPr>
          <p:spPr bwMode="auto">
            <a:xfrm>
              <a:off x="2532" y="3462"/>
              <a:ext cx="130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sz="1600">
                  <a:solidFill>
                    <a:srgbClr val="000000"/>
                  </a:solidFill>
                  <a:latin typeface="Arial" charset="0"/>
                </a:rPr>
                <a:t>Kommunikationsnetz</a:t>
              </a:r>
            </a:p>
          </p:txBody>
        </p:sp>
        <p:sp>
          <p:nvSpPr>
            <p:cNvPr id="13337" name="Line 28"/>
            <p:cNvSpPr>
              <a:spLocks noChangeShapeType="1"/>
            </p:cNvSpPr>
            <p:nvPr/>
          </p:nvSpPr>
          <p:spPr bwMode="auto">
            <a:xfrm>
              <a:off x="1968" y="3163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" name="Legende mit Linie 3 3"/>
          <p:cNvSpPr/>
          <p:nvPr/>
        </p:nvSpPr>
        <p:spPr>
          <a:xfrm>
            <a:off x="331351" y="4210277"/>
            <a:ext cx="1471961" cy="839788"/>
          </a:xfrm>
          <a:prstGeom prst="borderCallout3">
            <a:avLst>
              <a:gd name="adj1" fmla="val 50829"/>
              <a:gd name="adj2" fmla="val -1570"/>
              <a:gd name="adj3" fmla="val 57195"/>
              <a:gd name="adj4" fmla="val -14229"/>
              <a:gd name="adj5" fmla="val 174318"/>
              <a:gd name="adj6" fmla="val -15099"/>
              <a:gd name="adj7" fmla="val 123634"/>
              <a:gd name="adj8" fmla="val 178395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FF0000"/>
                </a:solidFill>
              </a:rPr>
              <a:t>Parallel zur </a:t>
            </a:r>
            <a:r>
              <a:rPr lang="de-DE" sz="1400" dirty="0" err="1" smtClean="0">
                <a:solidFill>
                  <a:srgbClr val="FF0000"/>
                </a:solidFill>
              </a:rPr>
              <a:t>Datenkommuni</a:t>
            </a:r>
            <a:r>
              <a:rPr lang="de-DE" sz="1400" dirty="0" smtClean="0">
                <a:solidFill>
                  <a:srgbClr val="FF0000"/>
                </a:solidFill>
              </a:rPr>
              <a:t>-kation !!!</a:t>
            </a:r>
            <a:endParaRPr lang="de-DE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7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1_Standarddesign">
  <a:themeElements>
    <a:clrScheme name="1_Standarddesign 8">
      <a:dk1>
        <a:srgbClr val="000000"/>
      </a:dk1>
      <a:lt1>
        <a:srgbClr val="F8F8F8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BFBF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0000"/>
        </a:dk1>
        <a:lt1>
          <a:srgbClr val="F8F8F8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BFBFB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8">
      <a:dk1>
        <a:srgbClr val="000000"/>
      </a:dk1>
      <a:lt1>
        <a:srgbClr val="F8F8F8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BFBF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0000"/>
        </a:dk1>
        <a:lt1>
          <a:srgbClr val="F8F8F8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BFBFB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Standarddesign">
  <a:themeElements>
    <a:clrScheme name="1_Standarddesign 8">
      <a:dk1>
        <a:srgbClr val="000000"/>
      </a:dk1>
      <a:lt1>
        <a:srgbClr val="F8F8F8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BFBF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0000"/>
        </a:dk1>
        <a:lt1>
          <a:srgbClr val="F8F8F8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BFBFB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Standarddesign">
  <a:themeElements>
    <a:clrScheme name="1_Standarddesign 8">
      <a:dk1>
        <a:srgbClr val="000000"/>
      </a:dk1>
      <a:lt1>
        <a:srgbClr val="F8F8F8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BFBF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0000"/>
        </a:dk1>
        <a:lt1>
          <a:srgbClr val="F8F8F8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BFBFB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Standarddesign">
  <a:themeElements>
    <a:clrScheme name="1_Standarddesign 8">
      <a:dk1>
        <a:srgbClr val="000000"/>
      </a:dk1>
      <a:lt1>
        <a:srgbClr val="F8F8F8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BFBF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0000"/>
        </a:dk1>
        <a:lt1>
          <a:srgbClr val="F8F8F8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BFBFB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882</Words>
  <Application>Microsoft Office PowerPoint</Application>
  <PresentationFormat>Bildschirmpräsentation (4:3)</PresentationFormat>
  <Paragraphs>294</Paragraphs>
  <Slides>17</Slides>
  <Notes>16</Notes>
  <HiddenSlides>0</HiddenSlides>
  <MMClips>0</MMClips>
  <ScaleCrop>false</ScaleCrop>
  <HeadingPairs>
    <vt:vector size="4" baseType="variant">
      <vt:variant>
        <vt:lpstr>Design</vt:lpstr>
      </vt:variant>
      <vt:variant>
        <vt:i4>5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1_Standarddesign</vt:lpstr>
      <vt:lpstr>2_Standarddesign</vt:lpstr>
      <vt:lpstr>8_Standarddesign</vt:lpstr>
      <vt:lpstr>9_Standarddesign</vt:lpstr>
      <vt:lpstr>10_Standarddesign</vt:lpstr>
      <vt:lpstr>PowerPoint-Präsentation</vt:lpstr>
      <vt:lpstr>II.6  Netzmanagement </vt:lpstr>
      <vt:lpstr>Netzmanagement</vt:lpstr>
      <vt:lpstr>II.6.1  Aufgaben und Funktionen des Netzmanagements</vt:lpstr>
      <vt:lpstr>Netzmanagement</vt:lpstr>
      <vt:lpstr>Ebenen eines integrierten Managements1</vt:lpstr>
      <vt:lpstr>Graphische Unterstützung –  Beispiele Cacti1 und OP5</vt:lpstr>
      <vt:lpstr>Basis-Managementfunktionen</vt:lpstr>
      <vt:lpstr>Prinzip einer Netzmanagement-Plattform1</vt:lpstr>
      <vt:lpstr>Prinzip eines Managementmodells1</vt:lpstr>
      <vt:lpstr>Kooperationsformen</vt:lpstr>
      <vt:lpstr>Netzmanagement (NM) - Architekturen</vt:lpstr>
      <vt:lpstr>II.6.2  Internet-NM-Architektur</vt:lpstr>
      <vt:lpstr>Elemente der Internet-NM-Architektur (1)</vt:lpstr>
      <vt:lpstr>Internet-NM-Modell1</vt:lpstr>
      <vt:lpstr>Elemente der Internet-NM-Architektur (2)</vt:lpstr>
      <vt:lpstr>Elemente der Internet-NM-Architektur1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Administrator</dc:creator>
  <cp:lastModifiedBy>koenig</cp:lastModifiedBy>
  <cp:revision>103</cp:revision>
  <dcterms:created xsi:type="dcterms:W3CDTF">2002-08-22T13:08:58Z</dcterms:created>
  <dcterms:modified xsi:type="dcterms:W3CDTF">2019-10-05T06:25:23Z</dcterms:modified>
</cp:coreProperties>
</file>